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8"/>
  </p:notesMasterIdLst>
  <p:sldIdLst>
    <p:sldId id="287" r:id="rId2"/>
    <p:sldId id="268" r:id="rId3"/>
    <p:sldId id="269" r:id="rId4"/>
    <p:sldId id="288" r:id="rId5"/>
    <p:sldId id="261" r:id="rId6"/>
    <p:sldId id="291" r:id="rId7"/>
    <p:sldId id="294" r:id="rId8"/>
    <p:sldId id="295" r:id="rId9"/>
    <p:sldId id="278" r:id="rId10"/>
    <p:sldId id="289" r:id="rId11"/>
    <p:sldId id="279" r:id="rId12"/>
    <p:sldId id="280" r:id="rId13"/>
    <p:sldId id="292" r:id="rId14"/>
    <p:sldId id="293" r:id="rId15"/>
    <p:sldId id="282" r:id="rId16"/>
    <p:sldId id="283" r:id="rId17"/>
    <p:sldId id="284" r:id="rId18"/>
    <p:sldId id="285" r:id="rId19"/>
    <p:sldId id="296" r:id="rId20"/>
    <p:sldId id="301" r:id="rId21"/>
    <p:sldId id="299" r:id="rId22"/>
    <p:sldId id="305" r:id="rId23"/>
    <p:sldId id="304" r:id="rId24"/>
    <p:sldId id="297" r:id="rId25"/>
    <p:sldId id="286" r:id="rId26"/>
    <p:sldId id="267" r:id="rId27"/>
  </p:sldIdLst>
  <p:sldSz cx="12161838" cy="6858000"/>
  <p:notesSz cx="6858000" cy="9144000"/>
  <p:defaultTextStyle>
    <a:defPPr marL="0" marR="0" indent="0" algn="l" defTabSz="456468" rtl="0" fontAlgn="auto" latinLnBrk="1" hangingPunct="0">
      <a:lnSpc>
        <a:spcPct val="100000"/>
      </a:lnSpc>
      <a:spcBef>
        <a:spcPts val="0"/>
      </a:spcBef>
      <a:spcAft>
        <a:spcPts val="0"/>
      </a:spcAft>
      <a:buClrTx/>
      <a:buSzTx/>
      <a:buFontTx/>
      <a:buNone/>
      <a:tabLst/>
      <a:defRPr kumimoji="0" sz="899" b="0" i="0" u="none" strike="noStrike" cap="none" spc="0" normalizeH="0" baseline="0">
        <a:ln>
          <a:noFill/>
        </a:ln>
        <a:solidFill>
          <a:srgbClr val="000000"/>
        </a:solidFill>
        <a:effectLst/>
        <a:uFillTx/>
      </a:defRPr>
    </a:defPPr>
    <a:lvl1pPr marL="0" marR="0" indent="0" algn="ctr" defTabSz="412090" rtl="0" fontAlgn="auto" latinLnBrk="0" hangingPunct="0">
      <a:lnSpc>
        <a:spcPct val="100000"/>
      </a:lnSpc>
      <a:spcBef>
        <a:spcPts val="0"/>
      </a:spcBef>
      <a:spcAft>
        <a:spcPts val="0"/>
      </a:spcAft>
      <a:buClrTx/>
      <a:buSzTx/>
      <a:buFontTx/>
      <a:buNone/>
      <a:tabLst/>
      <a:defRPr kumimoji="0" sz="1498"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14117" algn="ctr" defTabSz="412090" rtl="0" fontAlgn="auto" latinLnBrk="0" hangingPunct="0">
      <a:lnSpc>
        <a:spcPct val="100000"/>
      </a:lnSpc>
      <a:spcBef>
        <a:spcPts val="0"/>
      </a:spcBef>
      <a:spcAft>
        <a:spcPts val="0"/>
      </a:spcAft>
      <a:buClrTx/>
      <a:buSzTx/>
      <a:buFontTx/>
      <a:buNone/>
      <a:tabLst/>
      <a:defRPr kumimoji="0" sz="1498"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228234" algn="ctr" defTabSz="412090" rtl="0" fontAlgn="auto" latinLnBrk="0" hangingPunct="0">
      <a:lnSpc>
        <a:spcPct val="100000"/>
      </a:lnSpc>
      <a:spcBef>
        <a:spcPts val="0"/>
      </a:spcBef>
      <a:spcAft>
        <a:spcPts val="0"/>
      </a:spcAft>
      <a:buClrTx/>
      <a:buSzTx/>
      <a:buFontTx/>
      <a:buNone/>
      <a:tabLst/>
      <a:defRPr kumimoji="0" sz="1498"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342351" algn="ctr" defTabSz="412090" rtl="0" fontAlgn="auto" latinLnBrk="0" hangingPunct="0">
      <a:lnSpc>
        <a:spcPct val="100000"/>
      </a:lnSpc>
      <a:spcBef>
        <a:spcPts val="0"/>
      </a:spcBef>
      <a:spcAft>
        <a:spcPts val="0"/>
      </a:spcAft>
      <a:buClrTx/>
      <a:buSzTx/>
      <a:buFontTx/>
      <a:buNone/>
      <a:tabLst/>
      <a:defRPr kumimoji="0" sz="1498"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456468" algn="ctr" defTabSz="412090" rtl="0" fontAlgn="auto" latinLnBrk="0" hangingPunct="0">
      <a:lnSpc>
        <a:spcPct val="100000"/>
      </a:lnSpc>
      <a:spcBef>
        <a:spcPts val="0"/>
      </a:spcBef>
      <a:spcAft>
        <a:spcPts val="0"/>
      </a:spcAft>
      <a:buClrTx/>
      <a:buSzTx/>
      <a:buFontTx/>
      <a:buNone/>
      <a:tabLst/>
      <a:defRPr kumimoji="0" sz="1498"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570586" algn="ctr" defTabSz="412090" rtl="0" fontAlgn="auto" latinLnBrk="0" hangingPunct="0">
      <a:lnSpc>
        <a:spcPct val="100000"/>
      </a:lnSpc>
      <a:spcBef>
        <a:spcPts val="0"/>
      </a:spcBef>
      <a:spcAft>
        <a:spcPts val="0"/>
      </a:spcAft>
      <a:buClrTx/>
      <a:buSzTx/>
      <a:buFontTx/>
      <a:buNone/>
      <a:tabLst/>
      <a:defRPr kumimoji="0" sz="1498"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684703" algn="ctr" defTabSz="412090" rtl="0" fontAlgn="auto" latinLnBrk="0" hangingPunct="0">
      <a:lnSpc>
        <a:spcPct val="100000"/>
      </a:lnSpc>
      <a:spcBef>
        <a:spcPts val="0"/>
      </a:spcBef>
      <a:spcAft>
        <a:spcPts val="0"/>
      </a:spcAft>
      <a:buClrTx/>
      <a:buSzTx/>
      <a:buFontTx/>
      <a:buNone/>
      <a:tabLst/>
      <a:defRPr kumimoji="0" sz="1498"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798820" algn="ctr" defTabSz="412090" rtl="0" fontAlgn="auto" latinLnBrk="0" hangingPunct="0">
      <a:lnSpc>
        <a:spcPct val="100000"/>
      </a:lnSpc>
      <a:spcBef>
        <a:spcPts val="0"/>
      </a:spcBef>
      <a:spcAft>
        <a:spcPts val="0"/>
      </a:spcAft>
      <a:buClrTx/>
      <a:buSzTx/>
      <a:buFontTx/>
      <a:buNone/>
      <a:tabLst/>
      <a:defRPr kumimoji="0" sz="1498"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912937" algn="ctr" defTabSz="412090" rtl="0" fontAlgn="auto" latinLnBrk="0" hangingPunct="0">
      <a:lnSpc>
        <a:spcPct val="100000"/>
      </a:lnSpc>
      <a:spcBef>
        <a:spcPts val="0"/>
      </a:spcBef>
      <a:spcAft>
        <a:spcPts val="0"/>
      </a:spcAft>
      <a:buClrTx/>
      <a:buSzTx/>
      <a:buFontTx/>
      <a:buNone/>
      <a:tabLst/>
      <a:defRPr kumimoji="0" sz="1498"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F811"/>
    <a:srgbClr val="00699A"/>
    <a:srgbClr val="80CBCD"/>
    <a:srgbClr val="149447"/>
    <a:srgbClr val="5E5E5E"/>
    <a:srgbClr val="00466E"/>
    <a:srgbClr val="FBC30E"/>
    <a:srgbClr val="006936"/>
    <a:srgbClr val="0073AE"/>
    <a:srgbClr val="D6DD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900590-BEDB-4AD3-A9C1-6CD98E1EE4F4}" v="17" dt="2020-04-30T12:45:01.335"/>
    <p1510:client id="{D09587DF-C3C1-4B7C-B0B6-67E3C893AB49}" v="11" dt="2020-04-30T12:32:46.68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74563" autoAdjust="0"/>
  </p:normalViewPr>
  <p:slideViewPr>
    <p:cSldViewPr snapToGrid="0" snapToObjects="1">
      <p:cViewPr varScale="1">
        <p:scale>
          <a:sx n="69" d="100"/>
          <a:sy n="69" d="100"/>
        </p:scale>
        <p:origin x="675" y="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0" d="100"/>
          <a:sy n="70" d="100"/>
        </p:scale>
        <p:origin x="2547"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8938" y="685800"/>
            <a:ext cx="6080125" cy="3429000"/>
          </a:xfrm>
          <a:prstGeom prst="rect">
            <a:avLst/>
          </a:prstGeom>
        </p:spPr>
        <p:txBody>
          <a:bodyPr/>
          <a:lstStyle/>
          <a:p>
            <a:endParaRPr dirty="0"/>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228234" latinLnBrk="0">
      <a:lnSpc>
        <a:spcPct val="117999"/>
      </a:lnSpc>
      <a:defRPr sz="1098" b="0" i="0">
        <a:latin typeface="Arial Regular"/>
        <a:ea typeface="Helvetica Neue"/>
        <a:cs typeface="Helvetica Neue"/>
        <a:sym typeface="Helvetica Neue"/>
      </a:defRPr>
    </a:lvl1pPr>
    <a:lvl2pPr indent="114117" defTabSz="228234" latinLnBrk="0">
      <a:lnSpc>
        <a:spcPct val="117999"/>
      </a:lnSpc>
      <a:defRPr sz="1098">
        <a:latin typeface="Helvetica Neue"/>
        <a:ea typeface="Helvetica Neue"/>
        <a:cs typeface="Helvetica Neue"/>
        <a:sym typeface="Helvetica Neue"/>
      </a:defRPr>
    </a:lvl2pPr>
    <a:lvl3pPr indent="228234" defTabSz="228234" latinLnBrk="0">
      <a:lnSpc>
        <a:spcPct val="117999"/>
      </a:lnSpc>
      <a:defRPr sz="1098">
        <a:latin typeface="Helvetica Neue"/>
        <a:ea typeface="Helvetica Neue"/>
        <a:cs typeface="Helvetica Neue"/>
        <a:sym typeface="Helvetica Neue"/>
      </a:defRPr>
    </a:lvl3pPr>
    <a:lvl4pPr indent="342351" defTabSz="228234" latinLnBrk="0">
      <a:lnSpc>
        <a:spcPct val="117999"/>
      </a:lnSpc>
      <a:defRPr sz="1098">
        <a:latin typeface="Helvetica Neue"/>
        <a:ea typeface="Helvetica Neue"/>
        <a:cs typeface="Helvetica Neue"/>
        <a:sym typeface="Helvetica Neue"/>
      </a:defRPr>
    </a:lvl4pPr>
    <a:lvl5pPr indent="456468" defTabSz="228234" latinLnBrk="0">
      <a:lnSpc>
        <a:spcPct val="117999"/>
      </a:lnSpc>
      <a:defRPr sz="1098">
        <a:latin typeface="Helvetica Neue"/>
        <a:ea typeface="Helvetica Neue"/>
        <a:cs typeface="Helvetica Neue"/>
        <a:sym typeface="Helvetica Neue"/>
      </a:defRPr>
    </a:lvl5pPr>
    <a:lvl6pPr indent="570586" defTabSz="228234" latinLnBrk="0">
      <a:lnSpc>
        <a:spcPct val="117999"/>
      </a:lnSpc>
      <a:defRPr sz="1098">
        <a:latin typeface="Helvetica Neue"/>
        <a:ea typeface="Helvetica Neue"/>
        <a:cs typeface="Helvetica Neue"/>
        <a:sym typeface="Helvetica Neue"/>
      </a:defRPr>
    </a:lvl6pPr>
    <a:lvl7pPr indent="684703" defTabSz="228234" latinLnBrk="0">
      <a:lnSpc>
        <a:spcPct val="117999"/>
      </a:lnSpc>
      <a:defRPr sz="1098">
        <a:latin typeface="Helvetica Neue"/>
        <a:ea typeface="Helvetica Neue"/>
        <a:cs typeface="Helvetica Neue"/>
        <a:sym typeface="Helvetica Neue"/>
      </a:defRPr>
    </a:lvl7pPr>
    <a:lvl8pPr indent="798820" defTabSz="228234" latinLnBrk="0">
      <a:lnSpc>
        <a:spcPct val="117999"/>
      </a:lnSpc>
      <a:defRPr sz="1098">
        <a:latin typeface="Helvetica Neue"/>
        <a:ea typeface="Helvetica Neue"/>
        <a:cs typeface="Helvetica Neue"/>
        <a:sym typeface="Helvetica Neue"/>
      </a:defRPr>
    </a:lvl8pPr>
    <a:lvl9pPr indent="912937" defTabSz="228234" latinLnBrk="0">
      <a:lnSpc>
        <a:spcPct val="117999"/>
      </a:lnSpc>
      <a:defRPr sz="1098">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3062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4033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effectLst/>
            </a:endParaRPr>
          </a:p>
          <a:p>
            <a:pPr lvl="1" rtl="0" fontAlgn="base"/>
            <a:r>
              <a:rPr lang="en-US" sz="1100" b="0" i="0" u="none" strike="noStrike" dirty="0">
                <a:effectLst/>
                <a:latin typeface="Helvetica Neue"/>
                <a:ea typeface="Helvetica Neue"/>
                <a:cs typeface="Helvetica Neue"/>
                <a:sym typeface="Helvetica Neue"/>
              </a:rPr>
              <a:t>Have a sense of urgency = no sales = no value</a:t>
            </a:r>
          </a:p>
          <a:p>
            <a:pPr lvl="1" rtl="0" fontAlgn="base"/>
            <a:r>
              <a:rPr lang="en-US" sz="1100" b="0" i="0" u="none" strike="noStrike" dirty="0">
                <a:effectLst/>
                <a:latin typeface="Helvetica Neue"/>
                <a:ea typeface="Helvetica Neue"/>
                <a:cs typeface="Helvetica Neue"/>
                <a:sym typeface="Helvetica Neue"/>
              </a:rPr>
              <a:t>Great collaborative culture - intentionally built fostered</a:t>
            </a:r>
          </a:p>
          <a:p>
            <a:pPr lvl="1" rtl="0" fontAlgn="base"/>
            <a:r>
              <a:rPr lang="en-US" sz="1100" b="0" i="0" u="none" strike="noStrike" dirty="0">
                <a:effectLst/>
                <a:latin typeface="Helvetica Neue"/>
                <a:ea typeface="Helvetica Neue"/>
                <a:cs typeface="Helvetica Neue"/>
                <a:sym typeface="Helvetica Neue"/>
              </a:rPr>
              <a:t>Have a process</a:t>
            </a:r>
          </a:p>
          <a:p>
            <a:pPr lvl="1" rtl="0" fontAlgn="base"/>
            <a:r>
              <a:rPr lang="en-US" sz="1100" b="0" i="0" u="none" strike="noStrike" dirty="0">
                <a:effectLst/>
                <a:latin typeface="Helvetica Neue"/>
                <a:ea typeface="Helvetica Neue"/>
                <a:cs typeface="Helvetica Neue"/>
                <a:sym typeface="Helvetica Neue"/>
              </a:rPr>
              <a:t>Coach efforts and abilities</a:t>
            </a:r>
          </a:p>
          <a:p>
            <a:endParaRPr lang="en-US" dirty="0"/>
          </a:p>
        </p:txBody>
      </p:sp>
    </p:spTree>
    <p:extLst>
      <p:ext uri="{BB962C8B-B14F-4D97-AF65-F5344CB8AC3E}">
        <p14:creationId xmlns:p14="http://schemas.microsoft.com/office/powerpoint/2010/main" val="152536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091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0639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4c707b271_0_1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74c707b271_0_11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4c707b271_0_7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74c707b271_0_7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80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4c707b271_0_7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74c707b271_0_7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2414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4c707b271_0_7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74c707b271_0_7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6836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1743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7145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5894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C2FCC-08AB-4643-AD1E-15E70097B989}"/>
              </a:ext>
            </a:extLst>
          </p:cNvPr>
          <p:cNvSpPr>
            <a:spLocks noGrp="1"/>
          </p:cNvSpPr>
          <p:nvPr>
            <p:ph type="title"/>
          </p:nvPr>
        </p:nvSpPr>
        <p:spPr/>
        <p:txBody>
          <a:bodyPr/>
          <a:lstStyle>
            <a:lvl1pPr>
              <a:defRPr b="0" i="0">
                <a:solidFill>
                  <a:srgbClr val="80CBCD"/>
                </a:solidFill>
              </a:defRPr>
            </a:lvl1pPr>
          </a:lstStyle>
          <a:p>
            <a:r>
              <a:rPr lang="en-US" dirty="0"/>
              <a:t>Click to edit Master title style</a:t>
            </a:r>
          </a:p>
        </p:txBody>
      </p:sp>
      <p:sp>
        <p:nvSpPr>
          <p:cNvPr id="3" name="Footer Placeholder 2">
            <a:extLst>
              <a:ext uri="{FF2B5EF4-FFF2-40B4-BE49-F238E27FC236}">
                <a16:creationId xmlns:a16="http://schemas.microsoft.com/office/drawing/2014/main" id="{01610308-648D-6346-ACC5-EE7DB1DD0821}"/>
              </a:ext>
            </a:extLst>
          </p:cNvPr>
          <p:cNvSpPr>
            <a:spLocks noGrp="1"/>
          </p:cNvSpPr>
          <p:nvPr>
            <p:ph type="ftr" sz="quarter" idx="10"/>
          </p:nvPr>
        </p:nvSpPr>
        <p:spPr/>
        <p:txBody>
          <a:bodyPr/>
          <a:lstStyle>
            <a:lvl1pPr>
              <a:defRPr b="0" i="0"/>
            </a:lvl1pPr>
          </a:lstStyle>
          <a:p>
            <a:fld id="{CA20C629-3DF7-C045-91A2-72A20509DD27}" type="slidenum">
              <a:rPr lang="en-US" smtClean="0"/>
              <a:pPr/>
              <a:t>‹#›</a:t>
            </a:fld>
            <a:endParaRPr lang="en-US" dirty="0"/>
          </a:p>
        </p:txBody>
      </p:sp>
      <p:sp>
        <p:nvSpPr>
          <p:cNvPr id="5" name="Text Placeholder 4">
            <a:extLst>
              <a:ext uri="{FF2B5EF4-FFF2-40B4-BE49-F238E27FC236}">
                <a16:creationId xmlns:a16="http://schemas.microsoft.com/office/drawing/2014/main" id="{CEAE4F24-804F-4641-9F4A-6195B1D4649F}"/>
              </a:ext>
            </a:extLst>
          </p:cNvPr>
          <p:cNvSpPr>
            <a:spLocks noGrp="1"/>
          </p:cNvSpPr>
          <p:nvPr>
            <p:ph type="body" sz="quarter" idx="11"/>
          </p:nvPr>
        </p:nvSpPr>
        <p:spPr>
          <a:xfrm>
            <a:off x="494935" y="1668026"/>
            <a:ext cx="9652366" cy="4212074"/>
          </a:xfrm>
        </p:spPr>
        <p:txBody>
          <a:bodyPr/>
          <a:lstStyle>
            <a:lvl1pPr marL="316738" indent="-316738">
              <a:buFontTx/>
              <a:buBlip>
                <a:blip r:embed="rId2"/>
              </a:buBlip>
              <a:defRPr b="0" i="0"/>
            </a:lvl1pPr>
            <a:lvl2pPr marL="633476" indent="-316738">
              <a:buFontTx/>
              <a:buBlip>
                <a:blip r:embed="rId2"/>
              </a:buBlip>
              <a:defRPr b="0" i="0"/>
            </a:lvl2pPr>
            <a:lvl3pPr marL="950214" indent="-316738">
              <a:buFontTx/>
              <a:buBlip>
                <a:blip r:embed="rId2"/>
              </a:buBlip>
              <a:defRPr b="0" i="0"/>
            </a:lvl3pPr>
            <a:lvl4pPr marL="1266952" indent="-316738">
              <a:buFontTx/>
              <a:buBlip>
                <a:blip r:embed="rId2"/>
              </a:buBlip>
              <a:defRPr b="0" i="0"/>
            </a:lvl4pPr>
            <a:lvl5pPr marL="1583690" indent="-316738">
              <a:buFontTx/>
              <a:buBlip>
                <a:blip r:embed="rId2"/>
              </a:buBlip>
              <a:defRPr b="0" i="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579512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61AB24-772C-C844-885B-C2312361043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61520" cy="6870312"/>
          </a:xfrm>
          <a:prstGeom prst="rect">
            <a:avLst/>
          </a:prstGeom>
        </p:spPr>
      </p:pic>
      <p:pic>
        <p:nvPicPr>
          <p:cNvPr id="5" name="Picture 4">
            <a:extLst>
              <a:ext uri="{FF2B5EF4-FFF2-40B4-BE49-F238E27FC236}">
                <a16:creationId xmlns:a16="http://schemas.microsoft.com/office/drawing/2014/main" id="{2DF8DB6F-4A2B-2E47-9664-27E32618CF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2943" y="4367115"/>
            <a:ext cx="4339564" cy="2169782"/>
          </a:xfrm>
          <a:prstGeom prst="rect">
            <a:avLst/>
          </a:prstGeom>
        </p:spPr>
      </p:pic>
      <p:sp>
        <p:nvSpPr>
          <p:cNvPr id="11" name="Текст заголовка"/>
          <p:cNvSpPr txBox="1">
            <a:spLocks noGrp="1"/>
          </p:cNvSpPr>
          <p:nvPr>
            <p:ph type="title" hasCustomPrompt="1"/>
          </p:nvPr>
        </p:nvSpPr>
        <p:spPr>
          <a:xfrm>
            <a:off x="886801" y="591672"/>
            <a:ext cx="10388237" cy="1617394"/>
          </a:xfrm>
          <a:prstGeom prst="rect">
            <a:avLst/>
          </a:prstGeom>
        </p:spPr>
        <p:txBody>
          <a:bodyPr anchor="b">
            <a:normAutofit/>
          </a:bodyPr>
          <a:lstStyle>
            <a:lvl1pPr algn="l">
              <a:defRPr sz="4800" b="0" i="0">
                <a:latin typeface="Arial Regular"/>
                <a:cs typeface="Arial" panose="020B0604020202020204" pitchFamily="34" charset="0"/>
              </a:defRPr>
            </a:lvl1pPr>
          </a:lstStyle>
          <a:p>
            <a:r>
              <a:rPr lang="en-US" dirty="0"/>
              <a:t>Presentation Title</a:t>
            </a:r>
            <a:br>
              <a:rPr lang="en-US" dirty="0"/>
            </a:br>
            <a:r>
              <a:rPr lang="en-US" dirty="0"/>
              <a:t>Presentation Title</a:t>
            </a:r>
            <a:endParaRPr dirty="0"/>
          </a:p>
        </p:txBody>
      </p:sp>
      <p:sp>
        <p:nvSpPr>
          <p:cNvPr id="12" name="Уровень текста 1…"/>
          <p:cNvSpPr txBox="1">
            <a:spLocks noGrp="1"/>
          </p:cNvSpPr>
          <p:nvPr>
            <p:ph type="body" sz="quarter" idx="1" hasCustomPrompt="1"/>
          </p:nvPr>
        </p:nvSpPr>
        <p:spPr>
          <a:xfrm>
            <a:off x="886801" y="3558920"/>
            <a:ext cx="5272699" cy="706960"/>
          </a:xfrm>
          <a:prstGeom prst="rect">
            <a:avLst/>
          </a:prstGeom>
        </p:spPr>
        <p:txBody>
          <a:bodyPr anchor="t">
            <a:normAutofit/>
          </a:bodyPr>
          <a:lstStyle>
            <a:lvl1pPr marL="0" indent="0" algn="l">
              <a:spcBef>
                <a:spcPts val="0"/>
              </a:spcBef>
              <a:buSzTx/>
              <a:buNone/>
              <a:defRPr sz="1995" b="0" i="0">
                <a:solidFill>
                  <a:schemeClr val="bg2">
                    <a:lumMod val="50000"/>
                  </a:schemeClr>
                </a:solidFill>
              </a:defRPr>
            </a:lvl1pPr>
            <a:lvl2pPr marL="0" indent="0" algn="ctr">
              <a:spcBef>
                <a:spcPts val="0"/>
              </a:spcBef>
              <a:buSzTx/>
              <a:buNone/>
              <a:defRPr sz="2694"/>
            </a:lvl2pPr>
            <a:lvl3pPr marL="0" indent="0" algn="ctr">
              <a:spcBef>
                <a:spcPts val="0"/>
              </a:spcBef>
              <a:buSzTx/>
              <a:buNone/>
              <a:defRPr sz="2694"/>
            </a:lvl3pPr>
            <a:lvl4pPr marL="0" indent="0" algn="ctr">
              <a:spcBef>
                <a:spcPts val="0"/>
              </a:spcBef>
              <a:buSzTx/>
              <a:buNone/>
              <a:defRPr sz="2694"/>
            </a:lvl4pPr>
            <a:lvl5pPr marL="0" indent="0" algn="ctr">
              <a:spcBef>
                <a:spcPts val="0"/>
              </a:spcBef>
              <a:buSzTx/>
              <a:buNone/>
              <a:defRPr sz="2694"/>
            </a:lvl5pPr>
          </a:lstStyle>
          <a:p>
            <a:r>
              <a:rPr lang="en-US" dirty="0"/>
              <a:t>Presenter Name (Optional)  </a:t>
            </a:r>
          </a:p>
          <a:p>
            <a:r>
              <a:rPr lang="en-US" dirty="0"/>
              <a:t>Date (Optional)</a:t>
            </a:r>
            <a:endParaRPr dirty="0"/>
          </a:p>
        </p:txBody>
      </p:sp>
      <p:sp>
        <p:nvSpPr>
          <p:cNvPr id="6" name="TextBox 5">
            <a:extLst>
              <a:ext uri="{FF2B5EF4-FFF2-40B4-BE49-F238E27FC236}">
                <a16:creationId xmlns:a16="http://schemas.microsoft.com/office/drawing/2014/main" id="{76701A9D-61BA-D147-B453-8964AA3EA0BE}"/>
              </a:ext>
            </a:extLst>
          </p:cNvPr>
          <p:cNvSpPr txBox="1"/>
          <p:nvPr userDrawn="1"/>
        </p:nvSpPr>
        <p:spPr>
          <a:xfrm>
            <a:off x="642942" y="6341151"/>
            <a:ext cx="4339565" cy="2666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37" tIns="25337" rIns="25337" bIns="25337" numCol="1" spcCol="38100" rtlCol="0" anchor="ctr">
            <a:spAutoFit/>
          </a:bodyPr>
          <a:lstStyle/>
          <a:p>
            <a:pPr marL="0" marR="0" lvl="0" indent="0" algn="ctr" defTabSz="411759" rtl="0" eaLnBrk="1" fontAlgn="auto" latinLnBrk="0" hangingPunct="0">
              <a:lnSpc>
                <a:spcPct val="100000"/>
              </a:lnSpc>
              <a:spcBef>
                <a:spcPts val="0"/>
              </a:spcBef>
              <a:spcAft>
                <a:spcPts val="0"/>
              </a:spcAft>
              <a:buClrTx/>
              <a:buSzTx/>
              <a:buFontTx/>
              <a:buNone/>
              <a:tabLst/>
              <a:defRPr/>
            </a:pPr>
            <a:r>
              <a:rPr kumimoji="0" lang="en-US" sz="1400" b="0" i="0" u="none" strike="noStrike" cap="none" spc="0" normalizeH="0" baseline="0" dirty="0">
                <a:ln>
                  <a:noFill/>
                </a:ln>
                <a:solidFill>
                  <a:srgbClr val="00699A"/>
                </a:solidFill>
                <a:effectLst/>
                <a:uFillTx/>
                <a:latin typeface="Arial Regular"/>
                <a:ea typeface="Helvetica Neue"/>
                <a:cs typeface="Helvetica Neue"/>
                <a:sym typeface="Helvetica Neue"/>
              </a:rPr>
              <a:t>855-525-6730   </a:t>
            </a:r>
            <a:r>
              <a:rPr kumimoji="0" lang="en-US" sz="1400" b="0" i="0" u="none" strike="noStrike" cap="none" spc="0" normalizeH="0" baseline="0" dirty="0" err="1">
                <a:ln>
                  <a:noFill/>
                </a:ln>
                <a:solidFill>
                  <a:srgbClr val="00699A"/>
                </a:solidFill>
                <a:effectLst/>
                <a:uFillTx/>
                <a:latin typeface="Arial Regular"/>
                <a:ea typeface="Helvetica Neue"/>
                <a:cs typeface="Helvetica Neue"/>
                <a:sym typeface="Helvetica Neue"/>
              </a:rPr>
              <a:t>LenderClose.com</a:t>
            </a:r>
            <a:endParaRPr kumimoji="0" lang="en-US" sz="1400" b="0" i="0" u="none" strike="noStrike" cap="none" spc="0" normalizeH="0" baseline="0" dirty="0">
              <a:ln>
                <a:noFill/>
              </a:ln>
              <a:solidFill>
                <a:srgbClr val="00699A"/>
              </a:solidFill>
              <a:effectLst/>
              <a:uFillTx/>
              <a:latin typeface="Arial Regular"/>
              <a:ea typeface="Helvetica Neue"/>
              <a:cs typeface="Helvetica Neue"/>
              <a:sym typeface="Helvetica Neue"/>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Quote-Clos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FF879E-E375-D842-8BA9-10B4B903343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5540" cy="6867144"/>
          </a:xfrm>
          <a:prstGeom prst="rect">
            <a:avLst/>
          </a:prstGeom>
        </p:spPr>
      </p:pic>
      <p:sp>
        <p:nvSpPr>
          <p:cNvPr id="20" name="Изображение"/>
          <p:cNvSpPr>
            <a:spLocks noGrp="1"/>
          </p:cNvSpPr>
          <p:nvPr>
            <p:ph type="pic" idx="13"/>
          </p:nvPr>
        </p:nvSpPr>
        <p:spPr>
          <a:xfrm>
            <a:off x="411982" y="954593"/>
            <a:ext cx="11433142" cy="4766756"/>
          </a:xfrm>
          <a:prstGeom prst="rect">
            <a:avLst/>
          </a:prstGeom>
        </p:spPr>
        <p:txBody>
          <a:bodyPr lIns="91439" tIns="45719" rIns="91439" bIns="45719" anchor="t">
            <a:noAutofit/>
          </a:bodyPr>
          <a:lstStyle>
            <a:lvl1pPr marL="316738" indent="-316738">
              <a:buFontTx/>
              <a:buBlip>
                <a:blip r:embed="rId3"/>
              </a:buBlip>
              <a:defRPr b="0" i="0">
                <a:solidFill>
                  <a:schemeClr val="bg1"/>
                </a:solidFill>
              </a:defRPr>
            </a:lvl1pPr>
          </a:lstStyle>
          <a:p>
            <a:endParaRPr dirty="0"/>
          </a:p>
        </p:txBody>
      </p:sp>
      <p:sp>
        <p:nvSpPr>
          <p:cNvPr id="9" name="Footer Placeholder 14">
            <a:extLst>
              <a:ext uri="{FF2B5EF4-FFF2-40B4-BE49-F238E27FC236}">
                <a16:creationId xmlns:a16="http://schemas.microsoft.com/office/drawing/2014/main" id="{6379BB4B-9D2D-2F49-A70D-A715D21B8817}"/>
              </a:ext>
            </a:extLst>
          </p:cNvPr>
          <p:cNvSpPr>
            <a:spLocks noGrp="1"/>
          </p:cNvSpPr>
          <p:nvPr>
            <p:ph type="ftr" sz="quarter" idx="3"/>
          </p:nvPr>
        </p:nvSpPr>
        <p:spPr>
          <a:xfrm>
            <a:off x="11485265" y="6356350"/>
            <a:ext cx="435725" cy="365125"/>
          </a:xfrm>
          <a:prstGeom prst="rect">
            <a:avLst/>
          </a:prstGeom>
        </p:spPr>
        <p:txBody>
          <a:bodyPr vert="horz" lIns="91440" tIns="45720" rIns="91440" bIns="45720" rtlCol="0" anchor="ctr"/>
          <a:lstStyle>
            <a:lvl1pPr algn="ctr">
              <a:defRPr sz="1200" b="0" i="0">
                <a:solidFill>
                  <a:schemeClr val="bg1"/>
                </a:solidFill>
                <a:latin typeface="Arial Regular"/>
              </a:defRPr>
            </a:lvl1pPr>
          </a:lstStyle>
          <a:p>
            <a:fld id="{CA20C629-3DF7-C045-91A2-72A20509DD27}" type="slidenum">
              <a:rPr lang="en-US" smtClean="0"/>
              <a:pPr/>
              <a:t>‹#›</a:t>
            </a:fld>
            <a:endParaRPr lang="en-US" dirty="0"/>
          </a:p>
        </p:txBody>
      </p:sp>
      <p:pic>
        <p:nvPicPr>
          <p:cNvPr id="6" name="Picture 5">
            <a:extLst>
              <a:ext uri="{FF2B5EF4-FFF2-40B4-BE49-F238E27FC236}">
                <a16:creationId xmlns:a16="http://schemas.microsoft.com/office/drawing/2014/main" id="{EEC14975-D08A-FA4C-8877-5ED75892F1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8775" y="5887863"/>
            <a:ext cx="2553322" cy="1276661"/>
          </a:xfrm>
          <a:prstGeom prst="rect">
            <a:avLst/>
          </a:prstGeom>
        </p:spPr>
      </p:pic>
    </p:spTree>
    <p:extLst>
      <p:ext uri="{BB962C8B-B14F-4D97-AF65-F5344CB8AC3E}">
        <p14:creationId xmlns:p14="http://schemas.microsoft.com/office/powerpoint/2010/main" val="63293769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Slide - Text + Image">
    <p:spTree>
      <p:nvGrpSpPr>
        <p:cNvPr id="1" name=""/>
        <p:cNvGrpSpPr/>
        <p:nvPr/>
      </p:nvGrpSpPr>
      <p:grpSpPr>
        <a:xfrm>
          <a:off x="0" y="0"/>
          <a:ext cx="0" cy="0"/>
          <a:chOff x="0" y="0"/>
          <a:chExt cx="0" cy="0"/>
        </a:xfrm>
      </p:grpSpPr>
      <p:sp>
        <p:nvSpPr>
          <p:cNvPr id="65" name="Изображение"/>
          <p:cNvSpPr>
            <a:spLocks noGrp="1"/>
          </p:cNvSpPr>
          <p:nvPr>
            <p:ph type="pic" sz="half" idx="13"/>
          </p:nvPr>
        </p:nvSpPr>
        <p:spPr>
          <a:xfrm>
            <a:off x="5664543" y="1478131"/>
            <a:ext cx="4478576" cy="4397375"/>
          </a:xfrm>
          <a:prstGeom prst="rect">
            <a:avLst/>
          </a:prstGeom>
        </p:spPr>
        <p:txBody>
          <a:bodyPr lIns="91439" tIns="45719" rIns="91439" bIns="45719" anchor="t">
            <a:noAutofit/>
          </a:bodyPr>
          <a:lstStyle>
            <a:lvl1pPr marL="316738" indent="-316738">
              <a:buFontTx/>
              <a:buBlip>
                <a:blip r:embed="rId2"/>
              </a:buBlip>
              <a:defRPr b="0" i="0"/>
            </a:lvl1pPr>
          </a:lstStyle>
          <a:p>
            <a:endParaRPr dirty="0"/>
          </a:p>
        </p:txBody>
      </p:sp>
      <p:sp>
        <p:nvSpPr>
          <p:cNvPr id="8" name="Text Placeholder 7">
            <a:extLst>
              <a:ext uri="{FF2B5EF4-FFF2-40B4-BE49-F238E27FC236}">
                <a16:creationId xmlns:a16="http://schemas.microsoft.com/office/drawing/2014/main" id="{8C481528-D75F-FD49-AC70-37164C3FDE15}"/>
              </a:ext>
            </a:extLst>
          </p:cNvPr>
          <p:cNvSpPr>
            <a:spLocks noGrp="1"/>
          </p:cNvSpPr>
          <p:nvPr>
            <p:ph idx="1"/>
          </p:nvPr>
        </p:nvSpPr>
        <p:spPr>
          <a:xfrm>
            <a:off x="514446" y="1478131"/>
            <a:ext cx="4864735" cy="4351338"/>
          </a:xfrm>
          <a:prstGeom prst="rect">
            <a:avLst/>
          </a:prstGeom>
        </p:spPr>
        <p:txBody>
          <a:bodyPr vert="horz" lIns="91440" tIns="45720" rIns="91440" bIns="45720" rtlCol="0">
            <a:normAutofit/>
          </a:bodyPr>
          <a:lstStyle>
            <a:lvl1pPr marL="316738" indent="-316738">
              <a:buFontTx/>
              <a:buBlip>
                <a:blip r:embed="rId2"/>
              </a:buBlip>
              <a:defRPr b="0" i="0"/>
            </a:lvl1pPr>
            <a:lvl2pPr marL="633476" indent="-316738">
              <a:buFontTx/>
              <a:buBlip>
                <a:blip r:embed="rId2"/>
              </a:buBlip>
              <a:defRPr b="0" i="0"/>
            </a:lvl2pPr>
            <a:lvl3pPr marL="950214" indent="-316738">
              <a:buFontTx/>
              <a:buBlip>
                <a:blip r:embed="rId2"/>
              </a:buBlip>
              <a:defRPr b="0" i="0"/>
            </a:lvl3pPr>
            <a:lvl4pPr marL="1266952" indent="-316738">
              <a:buFontTx/>
              <a:buBlip>
                <a:blip r:embed="rId2"/>
              </a:buBlip>
              <a:defRPr b="0" i="0"/>
            </a:lvl4pPr>
            <a:lvl5pPr marL="1583690" indent="-316738">
              <a:buFontTx/>
              <a:buBlip>
                <a:blip r:embed="rId2"/>
              </a:buBlip>
              <a:defRPr b="0" i="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25A706F6-726E-F94D-93C6-6215AC2119A4}"/>
              </a:ext>
            </a:extLst>
          </p:cNvPr>
          <p:cNvSpPr>
            <a:spLocks noGrp="1"/>
          </p:cNvSpPr>
          <p:nvPr>
            <p:ph type="title"/>
          </p:nvPr>
        </p:nvSpPr>
        <p:spPr>
          <a:xfrm>
            <a:off x="520700" y="365125"/>
            <a:ext cx="11400289" cy="589467"/>
          </a:xfrm>
        </p:spPr>
        <p:txBody>
          <a:bodyPr/>
          <a:lstStyle>
            <a:lvl1pPr algn="l">
              <a:defRPr b="0" i="0">
                <a:solidFill>
                  <a:srgbClr val="80CBCD"/>
                </a:solidFill>
              </a:defRPr>
            </a:lvl1pPr>
          </a:lstStyle>
          <a:p>
            <a:r>
              <a:rPr lang="en-US" dirty="0"/>
              <a:t>Click to edit Master title style</a:t>
            </a:r>
          </a:p>
        </p:txBody>
      </p:sp>
      <p:sp>
        <p:nvSpPr>
          <p:cNvPr id="10" name="Footer Placeholder 14">
            <a:extLst>
              <a:ext uri="{FF2B5EF4-FFF2-40B4-BE49-F238E27FC236}">
                <a16:creationId xmlns:a16="http://schemas.microsoft.com/office/drawing/2014/main" id="{38B3A7C7-0613-FE4E-B139-46DC643E80FA}"/>
              </a:ext>
            </a:extLst>
          </p:cNvPr>
          <p:cNvSpPr>
            <a:spLocks noGrp="1"/>
          </p:cNvSpPr>
          <p:nvPr>
            <p:ph type="ftr" sz="quarter" idx="3"/>
          </p:nvPr>
        </p:nvSpPr>
        <p:spPr>
          <a:xfrm>
            <a:off x="11485265" y="6356350"/>
            <a:ext cx="435725" cy="365125"/>
          </a:xfrm>
          <a:prstGeom prst="rect">
            <a:avLst/>
          </a:prstGeom>
        </p:spPr>
        <p:txBody>
          <a:bodyPr vert="horz" lIns="91440" tIns="45720" rIns="91440" bIns="45720" rtlCol="0" anchor="ctr"/>
          <a:lstStyle>
            <a:lvl1pPr algn="ctr">
              <a:defRPr sz="1200" b="0" i="0">
                <a:solidFill>
                  <a:schemeClr val="tx1">
                    <a:tint val="75000"/>
                  </a:schemeClr>
                </a:solidFill>
                <a:latin typeface="Arial Regular"/>
              </a:defRPr>
            </a:lvl1pPr>
          </a:lstStyle>
          <a:p>
            <a:fld id="{CA20C629-3DF7-C045-91A2-72A20509DD27}" type="slidenum">
              <a:rPr lang="en-US" smtClean="0"/>
              <a:pPr/>
              <a:t>‹#›</a:t>
            </a:fld>
            <a:endParaRPr lang="en-US" dirty="0"/>
          </a:p>
        </p:txBody>
      </p:sp>
      <p:pic>
        <p:nvPicPr>
          <p:cNvPr id="9" name="Picture 8">
            <a:extLst>
              <a:ext uri="{FF2B5EF4-FFF2-40B4-BE49-F238E27FC236}">
                <a16:creationId xmlns:a16="http://schemas.microsoft.com/office/drawing/2014/main" id="{E5387223-837A-7D4D-A259-3442591589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4446" y="6341227"/>
            <a:ext cx="2553322" cy="345219"/>
          </a:xfrm>
          <a:prstGeom prst="rect">
            <a:avLst/>
          </a:prstGeom>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imple - Large Tables + Infographics">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7A1C5C-BC6E-0142-9431-263F913D1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5540" cy="6867144"/>
          </a:xfrm>
          <a:prstGeom prst="rect">
            <a:avLst/>
          </a:prstGeom>
        </p:spPr>
      </p:pic>
      <p:sp>
        <p:nvSpPr>
          <p:cNvPr id="2" name="Title 1">
            <a:extLst>
              <a:ext uri="{FF2B5EF4-FFF2-40B4-BE49-F238E27FC236}">
                <a16:creationId xmlns:a16="http://schemas.microsoft.com/office/drawing/2014/main" id="{04870E41-3EBC-D344-960D-B4E812B6D2D0}"/>
              </a:ext>
            </a:extLst>
          </p:cNvPr>
          <p:cNvSpPr>
            <a:spLocks noGrp="1"/>
          </p:cNvSpPr>
          <p:nvPr>
            <p:ph type="title"/>
          </p:nvPr>
        </p:nvSpPr>
        <p:spPr>
          <a:xfrm>
            <a:off x="444501" y="365126"/>
            <a:ext cx="11433464" cy="589467"/>
          </a:xfrm>
        </p:spPr>
        <p:txBody>
          <a:bodyPr/>
          <a:lstStyle>
            <a:lvl1pPr algn="l">
              <a:defRPr b="0" i="0">
                <a:solidFill>
                  <a:srgbClr val="00699A"/>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7F767023-F80F-3141-9899-47044C300730}"/>
              </a:ext>
            </a:extLst>
          </p:cNvPr>
          <p:cNvSpPr>
            <a:spLocks noGrp="1"/>
          </p:cNvSpPr>
          <p:nvPr>
            <p:ph type="ftr" sz="quarter" idx="3"/>
          </p:nvPr>
        </p:nvSpPr>
        <p:spPr>
          <a:xfrm>
            <a:off x="9718964"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defRPr>
            </a:lvl1pPr>
          </a:lstStyle>
          <a:p>
            <a:fld id="{4FA0DBC6-734D-3343-96CB-7415BB7FDCF1}" type="slidenum">
              <a:rPr lang="en-US" smtClean="0"/>
              <a:pPr/>
              <a:t>‹#›</a:t>
            </a:fld>
            <a:endParaRPr lang="en-US" dirty="0"/>
          </a:p>
        </p:txBody>
      </p:sp>
      <p:pic>
        <p:nvPicPr>
          <p:cNvPr id="7" name="Picture 6">
            <a:extLst>
              <a:ext uri="{FF2B5EF4-FFF2-40B4-BE49-F238E27FC236}">
                <a16:creationId xmlns:a16="http://schemas.microsoft.com/office/drawing/2014/main" id="{7374008F-C57D-4A46-A8B6-69754937B5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4446" y="6341227"/>
            <a:ext cx="2553322" cy="345219"/>
          </a:xfrm>
          <a:prstGeom prst="rect">
            <a:avLst/>
          </a:prstGeom>
        </p:spPr>
      </p:pic>
      <p:sp>
        <p:nvSpPr>
          <p:cNvPr id="8" name="Table Placeholder 7">
            <a:extLst>
              <a:ext uri="{FF2B5EF4-FFF2-40B4-BE49-F238E27FC236}">
                <a16:creationId xmlns:a16="http://schemas.microsoft.com/office/drawing/2014/main" id="{37763452-CDA2-6A47-8A2A-373E2842F596}"/>
              </a:ext>
            </a:extLst>
          </p:cNvPr>
          <p:cNvSpPr>
            <a:spLocks noGrp="1"/>
          </p:cNvSpPr>
          <p:nvPr>
            <p:ph type="tbl" sz="quarter" idx="10"/>
          </p:nvPr>
        </p:nvSpPr>
        <p:spPr>
          <a:xfrm>
            <a:off x="444500" y="1300163"/>
            <a:ext cx="9274175" cy="4764087"/>
          </a:xfrm>
        </p:spPr>
        <p:txBody>
          <a:bodyPr/>
          <a:lstStyle>
            <a:lvl1pPr>
              <a:defRPr b="0" i="0"/>
            </a:lvl1pPr>
          </a:lstStyle>
          <a:p>
            <a:endParaRPr lang="en-US" dirty="0"/>
          </a:p>
        </p:txBody>
      </p:sp>
    </p:spTree>
    <p:extLst>
      <p:ext uri="{BB962C8B-B14F-4D97-AF65-F5344CB8AC3E}">
        <p14:creationId xmlns:p14="http://schemas.microsoft.com/office/powerpoint/2010/main" val="269700702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imple - Full Page Content">
    <p:spTree>
      <p:nvGrpSpPr>
        <p:cNvPr id="1" name=""/>
        <p:cNvGrpSpPr/>
        <p:nvPr/>
      </p:nvGrpSpPr>
      <p:grpSpPr>
        <a:xfrm>
          <a:off x="0" y="0"/>
          <a:ext cx="0" cy="0"/>
          <a:chOff x="0" y="0"/>
          <a:chExt cx="0" cy="0"/>
        </a:xfrm>
      </p:grpSpPr>
      <p:sp>
        <p:nvSpPr>
          <p:cNvPr id="9" name="Footer Placeholder 14">
            <a:extLst>
              <a:ext uri="{FF2B5EF4-FFF2-40B4-BE49-F238E27FC236}">
                <a16:creationId xmlns:a16="http://schemas.microsoft.com/office/drawing/2014/main" id="{6379BB4B-9D2D-2F49-A70D-A715D21B8817}"/>
              </a:ext>
            </a:extLst>
          </p:cNvPr>
          <p:cNvSpPr>
            <a:spLocks noGrp="1"/>
          </p:cNvSpPr>
          <p:nvPr>
            <p:ph type="ftr" sz="quarter" idx="3"/>
          </p:nvPr>
        </p:nvSpPr>
        <p:spPr>
          <a:xfrm>
            <a:off x="11485265" y="6356350"/>
            <a:ext cx="435725" cy="365125"/>
          </a:xfrm>
          <a:prstGeom prst="rect">
            <a:avLst/>
          </a:prstGeom>
        </p:spPr>
        <p:txBody>
          <a:bodyPr vert="horz" lIns="91440" tIns="45720" rIns="91440" bIns="45720" rtlCol="0" anchor="ctr"/>
          <a:lstStyle>
            <a:lvl1pPr algn="ctr">
              <a:defRPr sz="1200" b="0" i="0">
                <a:solidFill>
                  <a:schemeClr val="tx1">
                    <a:tint val="75000"/>
                  </a:schemeClr>
                </a:solidFill>
                <a:latin typeface="Arial Regular"/>
              </a:defRPr>
            </a:lvl1pPr>
          </a:lstStyle>
          <a:p>
            <a:fld id="{CA20C629-3DF7-C045-91A2-72A20509DD27}" type="slidenum">
              <a:rPr lang="en-US" smtClean="0"/>
              <a:pPr/>
              <a:t>‹#›</a:t>
            </a:fld>
            <a:endParaRPr lang="en-US" dirty="0"/>
          </a:p>
        </p:txBody>
      </p:sp>
      <p:pic>
        <p:nvPicPr>
          <p:cNvPr id="5" name="Picture 4">
            <a:extLst>
              <a:ext uri="{FF2B5EF4-FFF2-40B4-BE49-F238E27FC236}">
                <a16:creationId xmlns:a16="http://schemas.microsoft.com/office/drawing/2014/main" id="{B89775E5-0918-6142-A4EB-A27F1C939C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46" y="6341227"/>
            <a:ext cx="2553322" cy="345219"/>
          </a:xfrm>
          <a:prstGeom prst="rect">
            <a:avLst/>
          </a:prstGeom>
        </p:spPr>
      </p:pic>
      <p:sp>
        <p:nvSpPr>
          <p:cNvPr id="2" name="Title 1">
            <a:extLst>
              <a:ext uri="{FF2B5EF4-FFF2-40B4-BE49-F238E27FC236}">
                <a16:creationId xmlns:a16="http://schemas.microsoft.com/office/drawing/2014/main" id="{97B51920-A25A-5D40-8DB5-C05470BBE700}"/>
              </a:ext>
            </a:extLst>
          </p:cNvPr>
          <p:cNvSpPr>
            <a:spLocks noGrp="1"/>
          </p:cNvSpPr>
          <p:nvPr>
            <p:ph type="title"/>
          </p:nvPr>
        </p:nvSpPr>
        <p:spPr/>
        <p:txBody>
          <a:bodyPr/>
          <a:lstStyle>
            <a:lvl1pPr>
              <a:defRPr>
                <a:solidFill>
                  <a:srgbClr val="00699A"/>
                </a:solidFill>
              </a:defRPr>
            </a:lvl1pPr>
          </a:lstStyle>
          <a:p>
            <a:r>
              <a:rPr lang="en-US" dirty="0"/>
              <a:t>Click to edit Master title style</a:t>
            </a:r>
          </a:p>
        </p:txBody>
      </p:sp>
      <p:sp>
        <p:nvSpPr>
          <p:cNvPr id="4" name="Table Placeholder 3">
            <a:extLst>
              <a:ext uri="{FF2B5EF4-FFF2-40B4-BE49-F238E27FC236}">
                <a16:creationId xmlns:a16="http://schemas.microsoft.com/office/drawing/2014/main" id="{B293B19F-2F18-6D46-8BFB-EAE79CFD1D0B}"/>
              </a:ext>
            </a:extLst>
          </p:cNvPr>
          <p:cNvSpPr>
            <a:spLocks noGrp="1"/>
          </p:cNvSpPr>
          <p:nvPr>
            <p:ph type="tbl" sz="quarter" idx="14"/>
          </p:nvPr>
        </p:nvSpPr>
        <p:spPr>
          <a:xfrm>
            <a:off x="495300" y="1058779"/>
            <a:ext cx="11305273" cy="5005471"/>
          </a:xfrm>
        </p:spPr>
        <p:txBody>
          <a:bodyPr/>
          <a:lstStyle>
            <a:lvl1pPr>
              <a:defRPr b="0" i="0"/>
            </a:lvl1pPr>
          </a:lstStyle>
          <a:p>
            <a:endParaRPr lang="en-US" dirty="0"/>
          </a:p>
        </p:txBody>
      </p:sp>
      <p:pic>
        <p:nvPicPr>
          <p:cNvPr id="7" name="Picture 6">
            <a:extLst>
              <a:ext uri="{FF2B5EF4-FFF2-40B4-BE49-F238E27FC236}">
                <a16:creationId xmlns:a16="http://schemas.microsoft.com/office/drawing/2014/main" id="{695DAC72-64D8-4E44-A3A3-FA3413D5E2A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5540" cy="6867144"/>
          </a:xfrm>
          <a:prstGeom prst="rect">
            <a:avLst/>
          </a:prstGeom>
        </p:spPr>
      </p:pic>
    </p:spTree>
    <p:extLst>
      <p:ext uri="{BB962C8B-B14F-4D97-AF65-F5344CB8AC3E}">
        <p14:creationId xmlns:p14="http://schemas.microsoft.com/office/powerpoint/2010/main" val="219942583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p:cSld name="1_Text Slide">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94934" y="223736"/>
            <a:ext cx="10488600" cy="730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0CBCD"/>
              </a:buClr>
              <a:buSzPts val="3600"/>
              <a:buFont typeface="Arial"/>
              <a:buNone/>
              <a:defRPr b="0" i="0">
                <a:solidFill>
                  <a:srgbClr val="80CBCD"/>
                </a:solidFill>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9" name="Google Shape;19;p3"/>
          <p:cNvSpPr txBox="1">
            <a:spLocks noGrp="1"/>
          </p:cNvSpPr>
          <p:nvPr>
            <p:ph type="ftr" idx="11"/>
          </p:nvPr>
        </p:nvSpPr>
        <p:spPr>
          <a:xfrm>
            <a:off x="11485265" y="6356350"/>
            <a:ext cx="43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9B9B9B"/>
              </a:buClr>
              <a:buSzPts val="1200"/>
              <a:buFont typeface="Arial"/>
              <a:buNone/>
              <a:defRPr b="0" i="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0" name="Google Shape;20;p3"/>
          <p:cNvSpPr txBox="1">
            <a:spLocks noGrp="1"/>
          </p:cNvSpPr>
          <p:nvPr>
            <p:ph type="body" idx="1"/>
          </p:nvPr>
        </p:nvSpPr>
        <p:spPr>
          <a:xfrm>
            <a:off x="494935" y="1668026"/>
            <a:ext cx="9652500" cy="4212000"/>
          </a:xfrm>
          <a:prstGeom prst="rect">
            <a:avLst/>
          </a:prstGeom>
          <a:noFill/>
          <a:ln>
            <a:noFill/>
          </a:ln>
        </p:spPr>
        <p:txBody>
          <a:bodyPr spcFirstLastPara="1" wrap="square" lIns="91425" tIns="45700" rIns="91425" bIns="45700" anchor="t" anchorCtr="0">
            <a:noAutofit/>
          </a:bodyPr>
          <a:lstStyle>
            <a:lvl1pPr marL="457200" lvl="0" indent="-335280" algn="l">
              <a:lnSpc>
                <a:spcPct val="100000"/>
              </a:lnSpc>
              <a:spcBef>
                <a:spcPts val="1743"/>
              </a:spcBef>
              <a:spcAft>
                <a:spcPts val="0"/>
              </a:spcAft>
              <a:buSzPts val="1680"/>
              <a:buFont typeface="Arial"/>
              <a:buChar char="•"/>
              <a:defRPr b="0" i="0"/>
            </a:lvl1pPr>
            <a:lvl2pPr marL="914400" lvl="1" indent="-335280" algn="l">
              <a:lnSpc>
                <a:spcPct val="100000"/>
              </a:lnSpc>
              <a:spcBef>
                <a:spcPts val="1743"/>
              </a:spcBef>
              <a:spcAft>
                <a:spcPts val="0"/>
              </a:spcAft>
              <a:buSzPts val="1680"/>
              <a:buFont typeface="Arial"/>
              <a:buChar char="•"/>
              <a:defRPr b="0" i="0"/>
            </a:lvl2pPr>
            <a:lvl3pPr marL="1371600" lvl="2" indent="-335280" algn="l">
              <a:lnSpc>
                <a:spcPct val="100000"/>
              </a:lnSpc>
              <a:spcBef>
                <a:spcPts val="1743"/>
              </a:spcBef>
              <a:spcAft>
                <a:spcPts val="0"/>
              </a:spcAft>
              <a:buSzPts val="1680"/>
              <a:buFont typeface="Arial"/>
              <a:buChar char="•"/>
              <a:defRPr b="0" i="0"/>
            </a:lvl3pPr>
            <a:lvl4pPr marL="1828800" lvl="3" indent="-335280" algn="l">
              <a:lnSpc>
                <a:spcPct val="100000"/>
              </a:lnSpc>
              <a:spcBef>
                <a:spcPts val="1743"/>
              </a:spcBef>
              <a:spcAft>
                <a:spcPts val="0"/>
              </a:spcAft>
              <a:buSzPts val="1680"/>
              <a:buFont typeface="Arial"/>
              <a:buChar char="•"/>
              <a:defRPr b="0" i="0"/>
            </a:lvl4pPr>
            <a:lvl5pPr marL="2286000" lvl="4" indent="-335279" algn="l">
              <a:lnSpc>
                <a:spcPct val="100000"/>
              </a:lnSpc>
              <a:spcBef>
                <a:spcPts val="1743"/>
              </a:spcBef>
              <a:spcAft>
                <a:spcPts val="0"/>
              </a:spcAft>
              <a:buSzPts val="1680"/>
              <a:buFont typeface="Arial"/>
              <a:buChar char="•"/>
              <a:defRPr b="0" i="0"/>
            </a:lvl5pPr>
            <a:lvl6pPr marL="2743200" lvl="5" indent="-371475" algn="l">
              <a:lnSpc>
                <a:spcPct val="100000"/>
              </a:lnSpc>
              <a:spcBef>
                <a:spcPts val="2943"/>
              </a:spcBef>
              <a:spcAft>
                <a:spcPts val="0"/>
              </a:spcAft>
              <a:buClr>
                <a:srgbClr val="000000"/>
              </a:buClr>
              <a:buSzPts val="2250"/>
              <a:buChar char="•"/>
              <a:defRPr/>
            </a:lvl6pPr>
            <a:lvl7pPr marL="3200400" lvl="6" indent="-371475" algn="l">
              <a:lnSpc>
                <a:spcPct val="100000"/>
              </a:lnSpc>
              <a:spcBef>
                <a:spcPts val="2943"/>
              </a:spcBef>
              <a:spcAft>
                <a:spcPts val="0"/>
              </a:spcAft>
              <a:buClr>
                <a:srgbClr val="000000"/>
              </a:buClr>
              <a:buSzPts val="2250"/>
              <a:buChar char="•"/>
              <a:defRPr/>
            </a:lvl7pPr>
            <a:lvl8pPr marL="3657600" lvl="7" indent="-371475" algn="l">
              <a:lnSpc>
                <a:spcPct val="100000"/>
              </a:lnSpc>
              <a:spcBef>
                <a:spcPts val="2943"/>
              </a:spcBef>
              <a:spcAft>
                <a:spcPts val="0"/>
              </a:spcAft>
              <a:buClr>
                <a:srgbClr val="000000"/>
              </a:buClr>
              <a:buSzPts val="2250"/>
              <a:buChar char="•"/>
              <a:defRPr/>
            </a:lvl8pPr>
            <a:lvl9pPr marL="4114800" lvl="8" indent="-371475" algn="l">
              <a:lnSpc>
                <a:spcPct val="100000"/>
              </a:lnSpc>
              <a:spcBef>
                <a:spcPts val="2943"/>
              </a:spcBef>
              <a:spcAft>
                <a:spcPts val="0"/>
              </a:spcAft>
              <a:buClr>
                <a:srgbClr val="000000"/>
              </a:buClr>
              <a:buSzPts val="2250"/>
              <a:buChar char="•"/>
              <a:defRPr/>
            </a:lvl9pPr>
          </a:lstStyle>
          <a:p>
            <a:endParaRPr/>
          </a:p>
        </p:txBody>
      </p:sp>
    </p:spTree>
    <p:extLst>
      <p:ext uri="{BB962C8B-B14F-4D97-AF65-F5344CB8AC3E}">
        <p14:creationId xmlns:p14="http://schemas.microsoft.com/office/powerpoint/2010/main" val="174847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177B6A-5080-8B47-B643-661D93B7197D}"/>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79299" cy="6858000"/>
          </a:xfrm>
          <a:prstGeom prst="rect">
            <a:avLst/>
          </a:prstGeom>
        </p:spPr>
      </p:pic>
      <p:pic>
        <p:nvPicPr>
          <p:cNvPr id="12" name="Picture 11">
            <a:extLst>
              <a:ext uri="{FF2B5EF4-FFF2-40B4-BE49-F238E27FC236}">
                <a16:creationId xmlns:a16="http://schemas.microsoft.com/office/drawing/2014/main" id="{AEF8F253-9849-F94E-9DE5-50EDDBA298F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14446" y="6341227"/>
            <a:ext cx="2553322" cy="345219"/>
          </a:xfrm>
          <a:prstGeom prst="rect">
            <a:avLst/>
          </a:prstGeom>
        </p:spPr>
      </p:pic>
      <p:sp>
        <p:nvSpPr>
          <p:cNvPr id="8" name="Text Placeholder 7">
            <a:extLst>
              <a:ext uri="{FF2B5EF4-FFF2-40B4-BE49-F238E27FC236}">
                <a16:creationId xmlns:a16="http://schemas.microsoft.com/office/drawing/2014/main" id="{00386CDF-5011-F54E-9110-F5919EC3ACE6}"/>
              </a:ext>
            </a:extLst>
          </p:cNvPr>
          <p:cNvSpPr>
            <a:spLocks noGrp="1"/>
          </p:cNvSpPr>
          <p:nvPr>
            <p:ph type="body" idx="1"/>
          </p:nvPr>
        </p:nvSpPr>
        <p:spPr>
          <a:xfrm>
            <a:off x="494934" y="1698171"/>
            <a:ext cx="8924156" cy="44787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D56A2375-1532-6B47-B7F5-FB5935AE664D}"/>
              </a:ext>
            </a:extLst>
          </p:cNvPr>
          <p:cNvSpPr>
            <a:spLocks noGrp="1"/>
          </p:cNvSpPr>
          <p:nvPr>
            <p:ph type="title"/>
          </p:nvPr>
        </p:nvSpPr>
        <p:spPr>
          <a:xfrm>
            <a:off x="494934" y="223736"/>
            <a:ext cx="10488612" cy="730857"/>
          </a:xfrm>
          <a:prstGeom prst="rect">
            <a:avLst/>
          </a:prstGeom>
        </p:spPr>
        <p:txBody>
          <a:bodyPr vert="horz" lIns="91440" tIns="45720" rIns="91440" bIns="45720" rtlCol="0" anchor="ctr">
            <a:normAutofit/>
          </a:bodyPr>
          <a:lstStyle/>
          <a:p>
            <a:r>
              <a:rPr lang="en-US" dirty="0"/>
              <a:t>Click to edit Master title style</a:t>
            </a:r>
          </a:p>
        </p:txBody>
      </p:sp>
      <p:sp>
        <p:nvSpPr>
          <p:cNvPr id="15" name="Footer Placeholder 14">
            <a:extLst>
              <a:ext uri="{FF2B5EF4-FFF2-40B4-BE49-F238E27FC236}">
                <a16:creationId xmlns:a16="http://schemas.microsoft.com/office/drawing/2014/main" id="{FEE74CCC-91CE-AA42-B636-59F802CC08D6}"/>
              </a:ext>
            </a:extLst>
          </p:cNvPr>
          <p:cNvSpPr>
            <a:spLocks noGrp="1"/>
          </p:cNvSpPr>
          <p:nvPr>
            <p:ph type="ftr" sz="quarter" idx="3"/>
          </p:nvPr>
        </p:nvSpPr>
        <p:spPr>
          <a:xfrm>
            <a:off x="11485265" y="6356350"/>
            <a:ext cx="435725" cy="365125"/>
          </a:xfrm>
          <a:prstGeom prst="rect">
            <a:avLst/>
          </a:prstGeom>
        </p:spPr>
        <p:txBody>
          <a:bodyPr vert="horz" lIns="91440" tIns="45720" rIns="91440" bIns="45720" rtlCol="0" anchor="ctr"/>
          <a:lstStyle>
            <a:lvl1pPr algn="ctr">
              <a:defRPr sz="1200" b="0" i="0">
                <a:solidFill>
                  <a:schemeClr val="tx1">
                    <a:tint val="75000"/>
                  </a:schemeClr>
                </a:solidFill>
                <a:latin typeface="Arial Regular"/>
              </a:defRPr>
            </a:lvl1pPr>
          </a:lstStyle>
          <a:p>
            <a:fld id="{CA20C629-3DF7-C045-91A2-72A20509DD2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49" r:id="rId2"/>
    <p:sldLayoutId id="2147483666" r:id="rId3"/>
    <p:sldLayoutId id="2147483655" r:id="rId4"/>
    <p:sldLayoutId id="2147483668" r:id="rId5"/>
    <p:sldLayoutId id="2147483669" r:id="rId6"/>
    <p:sldLayoutId id="2147483670" r:id="rId7"/>
  </p:sldLayoutIdLst>
  <p:transition spd="med"/>
  <p:hf sldNum="0" hdr="0" dt="0"/>
  <p:txStyles>
    <p:titleStyle>
      <a:lvl1pPr marL="0" marR="0" indent="0" algn="l" defTabSz="411759" rtl="0" latinLnBrk="0">
        <a:lnSpc>
          <a:spcPct val="100000"/>
        </a:lnSpc>
        <a:spcBef>
          <a:spcPts val="0"/>
        </a:spcBef>
        <a:spcAft>
          <a:spcPts val="0"/>
        </a:spcAft>
        <a:buClrTx/>
        <a:buSzTx/>
        <a:buFontTx/>
        <a:buNone/>
        <a:tabLst/>
        <a:defRPr sz="3600" b="0" i="0" u="none" strike="noStrike" cap="none" spc="0" baseline="0">
          <a:solidFill>
            <a:srgbClr val="80CBCD"/>
          </a:solidFill>
          <a:uFillTx/>
          <a:latin typeface="Arial Regular"/>
          <a:ea typeface="+mn-ea"/>
          <a:cs typeface="Arial" panose="020B0604020202020204" pitchFamily="34" charset="0"/>
          <a:sym typeface="Helvetica Neue Medium"/>
        </a:defRPr>
      </a:lvl1pPr>
      <a:lvl2pPr marL="0" marR="0" indent="0" algn="ctr" defTabSz="411759" rtl="0" latinLnBrk="0">
        <a:lnSpc>
          <a:spcPct val="100000"/>
        </a:lnSpc>
        <a:spcBef>
          <a:spcPts val="0"/>
        </a:spcBef>
        <a:spcAft>
          <a:spcPts val="0"/>
        </a:spcAft>
        <a:buClrTx/>
        <a:buSzTx/>
        <a:buFontTx/>
        <a:buNone/>
        <a:tabLst/>
        <a:defRPr sz="5587" b="0" i="0" u="none" strike="noStrike" cap="none" spc="0" baseline="0">
          <a:solidFill>
            <a:srgbClr val="000000"/>
          </a:solidFill>
          <a:uFillTx/>
          <a:latin typeface="+mn-lt"/>
          <a:ea typeface="+mn-ea"/>
          <a:cs typeface="+mn-cs"/>
          <a:sym typeface="Helvetica Neue Medium"/>
        </a:defRPr>
      </a:lvl2pPr>
      <a:lvl3pPr marL="0" marR="0" indent="0" algn="ctr" defTabSz="411759" rtl="0" latinLnBrk="0">
        <a:lnSpc>
          <a:spcPct val="100000"/>
        </a:lnSpc>
        <a:spcBef>
          <a:spcPts val="0"/>
        </a:spcBef>
        <a:spcAft>
          <a:spcPts val="0"/>
        </a:spcAft>
        <a:buClrTx/>
        <a:buSzTx/>
        <a:buFontTx/>
        <a:buNone/>
        <a:tabLst/>
        <a:defRPr sz="5587" b="0" i="0" u="none" strike="noStrike" cap="none" spc="0" baseline="0">
          <a:solidFill>
            <a:srgbClr val="000000"/>
          </a:solidFill>
          <a:uFillTx/>
          <a:latin typeface="+mn-lt"/>
          <a:ea typeface="+mn-ea"/>
          <a:cs typeface="+mn-cs"/>
          <a:sym typeface="Helvetica Neue Medium"/>
        </a:defRPr>
      </a:lvl3pPr>
      <a:lvl4pPr marL="0" marR="0" indent="0" algn="ctr" defTabSz="411759" rtl="0" latinLnBrk="0">
        <a:lnSpc>
          <a:spcPct val="100000"/>
        </a:lnSpc>
        <a:spcBef>
          <a:spcPts val="0"/>
        </a:spcBef>
        <a:spcAft>
          <a:spcPts val="0"/>
        </a:spcAft>
        <a:buClrTx/>
        <a:buSzTx/>
        <a:buFontTx/>
        <a:buNone/>
        <a:tabLst/>
        <a:defRPr sz="5587" b="0" i="0" u="none" strike="noStrike" cap="none" spc="0" baseline="0">
          <a:solidFill>
            <a:srgbClr val="000000"/>
          </a:solidFill>
          <a:uFillTx/>
          <a:latin typeface="+mn-lt"/>
          <a:ea typeface="+mn-ea"/>
          <a:cs typeface="+mn-cs"/>
          <a:sym typeface="Helvetica Neue Medium"/>
        </a:defRPr>
      </a:lvl4pPr>
      <a:lvl5pPr marL="0" marR="0" indent="0" algn="ctr" defTabSz="411759" rtl="0" latinLnBrk="0">
        <a:lnSpc>
          <a:spcPct val="100000"/>
        </a:lnSpc>
        <a:spcBef>
          <a:spcPts val="0"/>
        </a:spcBef>
        <a:spcAft>
          <a:spcPts val="0"/>
        </a:spcAft>
        <a:buClrTx/>
        <a:buSzTx/>
        <a:buFontTx/>
        <a:buNone/>
        <a:tabLst/>
        <a:defRPr sz="5587" b="0" i="0" u="none" strike="noStrike" cap="none" spc="0" baseline="0">
          <a:solidFill>
            <a:srgbClr val="000000"/>
          </a:solidFill>
          <a:uFillTx/>
          <a:latin typeface="+mn-lt"/>
          <a:ea typeface="+mn-ea"/>
          <a:cs typeface="+mn-cs"/>
          <a:sym typeface="Helvetica Neue Medium"/>
        </a:defRPr>
      </a:lvl5pPr>
      <a:lvl6pPr marL="0" marR="0" indent="0" algn="ctr" defTabSz="411759" rtl="0" latinLnBrk="0">
        <a:lnSpc>
          <a:spcPct val="100000"/>
        </a:lnSpc>
        <a:spcBef>
          <a:spcPts val="0"/>
        </a:spcBef>
        <a:spcAft>
          <a:spcPts val="0"/>
        </a:spcAft>
        <a:buClrTx/>
        <a:buSzTx/>
        <a:buFontTx/>
        <a:buNone/>
        <a:tabLst/>
        <a:defRPr sz="5587" b="0" i="0" u="none" strike="noStrike" cap="none" spc="0" baseline="0">
          <a:solidFill>
            <a:srgbClr val="000000"/>
          </a:solidFill>
          <a:uFillTx/>
          <a:latin typeface="+mn-lt"/>
          <a:ea typeface="+mn-ea"/>
          <a:cs typeface="+mn-cs"/>
          <a:sym typeface="Helvetica Neue Medium"/>
        </a:defRPr>
      </a:lvl6pPr>
      <a:lvl7pPr marL="0" marR="0" indent="0" algn="ctr" defTabSz="411759" rtl="0" latinLnBrk="0">
        <a:lnSpc>
          <a:spcPct val="100000"/>
        </a:lnSpc>
        <a:spcBef>
          <a:spcPts val="0"/>
        </a:spcBef>
        <a:spcAft>
          <a:spcPts val="0"/>
        </a:spcAft>
        <a:buClrTx/>
        <a:buSzTx/>
        <a:buFontTx/>
        <a:buNone/>
        <a:tabLst/>
        <a:defRPr sz="5587" b="0" i="0" u="none" strike="noStrike" cap="none" spc="0" baseline="0">
          <a:solidFill>
            <a:srgbClr val="000000"/>
          </a:solidFill>
          <a:uFillTx/>
          <a:latin typeface="+mn-lt"/>
          <a:ea typeface="+mn-ea"/>
          <a:cs typeface="+mn-cs"/>
          <a:sym typeface="Helvetica Neue Medium"/>
        </a:defRPr>
      </a:lvl7pPr>
      <a:lvl8pPr marL="0" marR="0" indent="0" algn="ctr" defTabSz="411759" rtl="0" latinLnBrk="0">
        <a:lnSpc>
          <a:spcPct val="100000"/>
        </a:lnSpc>
        <a:spcBef>
          <a:spcPts val="0"/>
        </a:spcBef>
        <a:spcAft>
          <a:spcPts val="0"/>
        </a:spcAft>
        <a:buClrTx/>
        <a:buSzTx/>
        <a:buFontTx/>
        <a:buNone/>
        <a:tabLst/>
        <a:defRPr sz="5587" b="0" i="0" u="none" strike="noStrike" cap="none" spc="0" baseline="0">
          <a:solidFill>
            <a:srgbClr val="000000"/>
          </a:solidFill>
          <a:uFillTx/>
          <a:latin typeface="+mn-lt"/>
          <a:ea typeface="+mn-ea"/>
          <a:cs typeface="+mn-cs"/>
          <a:sym typeface="Helvetica Neue Medium"/>
        </a:defRPr>
      </a:lvl8pPr>
      <a:lvl9pPr marL="0" marR="0" indent="0" algn="ctr" defTabSz="411759" rtl="0" latinLnBrk="0">
        <a:lnSpc>
          <a:spcPct val="100000"/>
        </a:lnSpc>
        <a:spcBef>
          <a:spcPts val="0"/>
        </a:spcBef>
        <a:spcAft>
          <a:spcPts val="0"/>
        </a:spcAft>
        <a:buClrTx/>
        <a:buSzTx/>
        <a:buFontTx/>
        <a:buNone/>
        <a:tabLst/>
        <a:defRPr sz="5587" b="0" i="0" u="none" strike="noStrike" cap="none" spc="0" baseline="0">
          <a:solidFill>
            <a:srgbClr val="000000"/>
          </a:solidFill>
          <a:uFillTx/>
          <a:latin typeface="+mn-lt"/>
          <a:ea typeface="+mn-ea"/>
          <a:cs typeface="+mn-cs"/>
          <a:sym typeface="Helvetica Neue Medium"/>
        </a:defRPr>
      </a:lvl9pPr>
    </p:titleStyle>
    <p:bodyStyle>
      <a:lvl1pPr marL="316738" marR="0" indent="-316738" algn="l" defTabSz="411759" latinLnBrk="0">
        <a:lnSpc>
          <a:spcPct val="100000"/>
        </a:lnSpc>
        <a:spcBef>
          <a:spcPts val="1743"/>
        </a:spcBef>
        <a:spcAft>
          <a:spcPts val="0"/>
        </a:spcAft>
        <a:buClr>
          <a:srgbClr val="0073AE"/>
        </a:buClr>
        <a:buSzPct val="70000"/>
        <a:buFontTx/>
        <a:buBlip>
          <a:blip r:embed="rId11"/>
        </a:buBlip>
        <a:tabLst/>
        <a:defRPr sz="2400" b="0" i="0" u="none" strike="noStrike" cap="none" spc="0" baseline="0">
          <a:solidFill>
            <a:schemeClr val="tx2"/>
          </a:solidFill>
          <a:uFillTx/>
          <a:latin typeface="Arial Regular"/>
          <a:ea typeface="Helvetica Neue"/>
          <a:cs typeface="Arial" panose="020B0604020202020204" pitchFamily="34" charset="0"/>
          <a:sym typeface="Helvetica Neue"/>
        </a:defRPr>
      </a:lvl1pPr>
      <a:lvl2pPr marL="633476" marR="0" indent="-316738" algn="l" defTabSz="411759" latinLnBrk="0">
        <a:lnSpc>
          <a:spcPct val="100000"/>
        </a:lnSpc>
        <a:spcBef>
          <a:spcPts val="1743"/>
        </a:spcBef>
        <a:spcAft>
          <a:spcPts val="0"/>
        </a:spcAft>
        <a:buClr>
          <a:srgbClr val="0073AE"/>
        </a:buClr>
        <a:buSzPct val="70000"/>
        <a:buFontTx/>
        <a:buBlip>
          <a:blip r:embed="rId11"/>
        </a:buBlip>
        <a:tabLst/>
        <a:defRPr sz="2400" b="0" i="0" u="none" strike="noStrike" cap="none" spc="0" baseline="0">
          <a:solidFill>
            <a:schemeClr val="tx2"/>
          </a:solidFill>
          <a:uFillTx/>
          <a:latin typeface="Arial Regular"/>
          <a:ea typeface="Helvetica Neue"/>
          <a:cs typeface="Arial" panose="020B0604020202020204" pitchFamily="34" charset="0"/>
          <a:sym typeface="Helvetica Neue"/>
        </a:defRPr>
      </a:lvl2pPr>
      <a:lvl3pPr marL="950214" marR="0" indent="-316738" algn="l" defTabSz="411759" latinLnBrk="0">
        <a:lnSpc>
          <a:spcPct val="100000"/>
        </a:lnSpc>
        <a:spcBef>
          <a:spcPts val="1743"/>
        </a:spcBef>
        <a:spcAft>
          <a:spcPts val="0"/>
        </a:spcAft>
        <a:buClr>
          <a:srgbClr val="0073AE"/>
        </a:buClr>
        <a:buSzPct val="70000"/>
        <a:buFontTx/>
        <a:buBlip>
          <a:blip r:embed="rId11"/>
        </a:buBlip>
        <a:tabLst/>
        <a:defRPr sz="2400" b="0" i="0" u="none" strike="noStrike" cap="none" spc="0" baseline="0">
          <a:solidFill>
            <a:schemeClr val="tx2"/>
          </a:solidFill>
          <a:uFillTx/>
          <a:latin typeface="Arial Regular"/>
          <a:ea typeface="Helvetica Neue"/>
          <a:cs typeface="Arial" panose="020B0604020202020204" pitchFamily="34" charset="0"/>
          <a:sym typeface="Helvetica Neue"/>
        </a:defRPr>
      </a:lvl3pPr>
      <a:lvl4pPr marL="1266952" marR="0" indent="-316738" algn="l" defTabSz="411759" latinLnBrk="0">
        <a:lnSpc>
          <a:spcPct val="100000"/>
        </a:lnSpc>
        <a:spcBef>
          <a:spcPts val="1743"/>
        </a:spcBef>
        <a:spcAft>
          <a:spcPts val="0"/>
        </a:spcAft>
        <a:buClr>
          <a:srgbClr val="0073AE"/>
        </a:buClr>
        <a:buSzPct val="70000"/>
        <a:buFontTx/>
        <a:buBlip>
          <a:blip r:embed="rId11"/>
        </a:buBlip>
        <a:tabLst/>
        <a:defRPr sz="2400" b="0" i="0" u="none" strike="noStrike" cap="none" spc="0" baseline="0">
          <a:solidFill>
            <a:schemeClr val="tx2"/>
          </a:solidFill>
          <a:uFillTx/>
          <a:latin typeface="Arial Regular"/>
          <a:ea typeface="Helvetica Neue"/>
          <a:cs typeface="Arial" panose="020B0604020202020204" pitchFamily="34" charset="0"/>
          <a:sym typeface="Helvetica Neue"/>
        </a:defRPr>
      </a:lvl4pPr>
      <a:lvl5pPr marL="1583690" marR="0" indent="-316738" algn="l" defTabSz="411759" latinLnBrk="0">
        <a:lnSpc>
          <a:spcPct val="100000"/>
        </a:lnSpc>
        <a:spcBef>
          <a:spcPts val="1743"/>
        </a:spcBef>
        <a:spcAft>
          <a:spcPts val="0"/>
        </a:spcAft>
        <a:buClr>
          <a:srgbClr val="0073AE"/>
        </a:buClr>
        <a:buSzPct val="70000"/>
        <a:buFontTx/>
        <a:buBlip>
          <a:blip r:embed="rId11"/>
        </a:buBlip>
        <a:tabLst/>
        <a:defRPr sz="2400" b="0" i="0" u="none" strike="noStrike" cap="none" spc="0" baseline="0">
          <a:solidFill>
            <a:schemeClr val="tx2"/>
          </a:solidFill>
          <a:uFillTx/>
          <a:latin typeface="Arial Regular"/>
          <a:ea typeface="Helvetica Neue"/>
          <a:cs typeface="Arial" panose="020B0604020202020204" pitchFamily="34" charset="0"/>
          <a:sym typeface="Helvetica Neue"/>
        </a:defRPr>
      </a:lvl5pPr>
      <a:lvl6pPr marL="1900428" marR="0" indent="-316738" algn="l" defTabSz="411759" latinLnBrk="0">
        <a:lnSpc>
          <a:spcPct val="100000"/>
        </a:lnSpc>
        <a:spcBef>
          <a:spcPts val="2943"/>
        </a:spcBef>
        <a:spcAft>
          <a:spcPts val="0"/>
        </a:spcAft>
        <a:buClrTx/>
        <a:buSzPct val="125000"/>
        <a:buFontTx/>
        <a:buChar char="•"/>
        <a:tabLst/>
        <a:defRPr sz="2594" b="0" i="0" u="none" strike="noStrike" cap="none" spc="0" baseline="0">
          <a:solidFill>
            <a:srgbClr val="000000"/>
          </a:solidFill>
          <a:uFillTx/>
          <a:latin typeface="Helvetica Neue"/>
          <a:ea typeface="Helvetica Neue"/>
          <a:cs typeface="Helvetica Neue"/>
          <a:sym typeface="Helvetica Neue"/>
        </a:defRPr>
      </a:lvl6pPr>
      <a:lvl7pPr marL="2217166" marR="0" indent="-316738" algn="l" defTabSz="411759" latinLnBrk="0">
        <a:lnSpc>
          <a:spcPct val="100000"/>
        </a:lnSpc>
        <a:spcBef>
          <a:spcPts val="2943"/>
        </a:spcBef>
        <a:spcAft>
          <a:spcPts val="0"/>
        </a:spcAft>
        <a:buClrTx/>
        <a:buSzPct val="125000"/>
        <a:buFontTx/>
        <a:buChar char="•"/>
        <a:tabLst/>
        <a:defRPr sz="2594" b="0" i="0" u="none" strike="noStrike" cap="none" spc="0" baseline="0">
          <a:solidFill>
            <a:srgbClr val="000000"/>
          </a:solidFill>
          <a:uFillTx/>
          <a:latin typeface="Helvetica Neue"/>
          <a:ea typeface="Helvetica Neue"/>
          <a:cs typeface="Helvetica Neue"/>
          <a:sym typeface="Helvetica Neue"/>
        </a:defRPr>
      </a:lvl7pPr>
      <a:lvl8pPr marL="2533904" marR="0" indent="-316738" algn="l" defTabSz="411759" latinLnBrk="0">
        <a:lnSpc>
          <a:spcPct val="100000"/>
        </a:lnSpc>
        <a:spcBef>
          <a:spcPts val="2943"/>
        </a:spcBef>
        <a:spcAft>
          <a:spcPts val="0"/>
        </a:spcAft>
        <a:buClrTx/>
        <a:buSzPct val="125000"/>
        <a:buFontTx/>
        <a:buChar char="•"/>
        <a:tabLst/>
        <a:defRPr sz="2594" b="0" i="0" u="none" strike="noStrike" cap="none" spc="0" baseline="0">
          <a:solidFill>
            <a:srgbClr val="000000"/>
          </a:solidFill>
          <a:uFillTx/>
          <a:latin typeface="Helvetica Neue"/>
          <a:ea typeface="Helvetica Neue"/>
          <a:cs typeface="Helvetica Neue"/>
          <a:sym typeface="Helvetica Neue"/>
        </a:defRPr>
      </a:lvl8pPr>
      <a:lvl9pPr marL="2850642" marR="0" indent="-316738" algn="l" defTabSz="411759" latinLnBrk="0">
        <a:lnSpc>
          <a:spcPct val="100000"/>
        </a:lnSpc>
        <a:spcBef>
          <a:spcPts val="2943"/>
        </a:spcBef>
        <a:spcAft>
          <a:spcPts val="0"/>
        </a:spcAft>
        <a:buClrTx/>
        <a:buSzPct val="125000"/>
        <a:buFontTx/>
        <a:buChar char="•"/>
        <a:tabLst/>
        <a:defRPr sz="2594"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411759" latinLnBrk="0">
        <a:lnSpc>
          <a:spcPct val="100000"/>
        </a:lnSpc>
        <a:spcBef>
          <a:spcPts val="0"/>
        </a:spcBef>
        <a:spcAft>
          <a:spcPts val="0"/>
        </a:spcAft>
        <a:buClrTx/>
        <a:buSzTx/>
        <a:buFontTx/>
        <a:buNone/>
        <a:tabLst/>
        <a:defRPr sz="1197" b="0" i="0" u="none" strike="noStrike" cap="none" spc="0" baseline="0">
          <a:solidFill>
            <a:schemeClr val="tx1"/>
          </a:solidFill>
          <a:uFillTx/>
          <a:latin typeface="+mn-lt"/>
          <a:ea typeface="+mn-ea"/>
          <a:cs typeface="+mn-cs"/>
          <a:sym typeface="Helvetica Neue Light"/>
        </a:defRPr>
      </a:lvl1pPr>
      <a:lvl2pPr marL="0" marR="0" indent="114026" algn="ctr" defTabSz="411759" latinLnBrk="0">
        <a:lnSpc>
          <a:spcPct val="100000"/>
        </a:lnSpc>
        <a:spcBef>
          <a:spcPts val="0"/>
        </a:spcBef>
        <a:spcAft>
          <a:spcPts val="0"/>
        </a:spcAft>
        <a:buClrTx/>
        <a:buSzTx/>
        <a:buFontTx/>
        <a:buNone/>
        <a:tabLst/>
        <a:defRPr sz="1197" b="0" i="0" u="none" strike="noStrike" cap="none" spc="0" baseline="0">
          <a:solidFill>
            <a:schemeClr val="tx1"/>
          </a:solidFill>
          <a:uFillTx/>
          <a:latin typeface="+mn-lt"/>
          <a:ea typeface="+mn-ea"/>
          <a:cs typeface="+mn-cs"/>
          <a:sym typeface="Helvetica Neue Light"/>
        </a:defRPr>
      </a:lvl2pPr>
      <a:lvl3pPr marL="0" marR="0" indent="228051" algn="ctr" defTabSz="411759" latinLnBrk="0">
        <a:lnSpc>
          <a:spcPct val="100000"/>
        </a:lnSpc>
        <a:spcBef>
          <a:spcPts val="0"/>
        </a:spcBef>
        <a:spcAft>
          <a:spcPts val="0"/>
        </a:spcAft>
        <a:buClrTx/>
        <a:buSzTx/>
        <a:buFontTx/>
        <a:buNone/>
        <a:tabLst/>
        <a:defRPr sz="1197" b="0" i="0" u="none" strike="noStrike" cap="none" spc="0" baseline="0">
          <a:solidFill>
            <a:schemeClr val="tx1"/>
          </a:solidFill>
          <a:uFillTx/>
          <a:latin typeface="+mn-lt"/>
          <a:ea typeface="+mn-ea"/>
          <a:cs typeface="+mn-cs"/>
          <a:sym typeface="Helvetica Neue Light"/>
        </a:defRPr>
      </a:lvl3pPr>
      <a:lvl4pPr marL="0" marR="0" indent="342077" algn="ctr" defTabSz="411759" latinLnBrk="0">
        <a:lnSpc>
          <a:spcPct val="100000"/>
        </a:lnSpc>
        <a:spcBef>
          <a:spcPts val="0"/>
        </a:spcBef>
        <a:spcAft>
          <a:spcPts val="0"/>
        </a:spcAft>
        <a:buClrTx/>
        <a:buSzTx/>
        <a:buFontTx/>
        <a:buNone/>
        <a:tabLst/>
        <a:defRPr sz="1197" b="0" i="0" u="none" strike="noStrike" cap="none" spc="0" baseline="0">
          <a:solidFill>
            <a:schemeClr val="tx1"/>
          </a:solidFill>
          <a:uFillTx/>
          <a:latin typeface="+mn-lt"/>
          <a:ea typeface="+mn-ea"/>
          <a:cs typeface="+mn-cs"/>
          <a:sym typeface="Helvetica Neue Light"/>
        </a:defRPr>
      </a:lvl4pPr>
      <a:lvl5pPr marL="0" marR="0" indent="456103" algn="ctr" defTabSz="411759" latinLnBrk="0">
        <a:lnSpc>
          <a:spcPct val="100000"/>
        </a:lnSpc>
        <a:spcBef>
          <a:spcPts val="0"/>
        </a:spcBef>
        <a:spcAft>
          <a:spcPts val="0"/>
        </a:spcAft>
        <a:buClrTx/>
        <a:buSzTx/>
        <a:buFontTx/>
        <a:buNone/>
        <a:tabLst/>
        <a:defRPr sz="1197" b="0" i="0" u="none" strike="noStrike" cap="none" spc="0" baseline="0">
          <a:solidFill>
            <a:schemeClr val="tx1"/>
          </a:solidFill>
          <a:uFillTx/>
          <a:latin typeface="+mn-lt"/>
          <a:ea typeface="+mn-ea"/>
          <a:cs typeface="+mn-cs"/>
          <a:sym typeface="Helvetica Neue Light"/>
        </a:defRPr>
      </a:lvl5pPr>
      <a:lvl6pPr marL="0" marR="0" indent="570128" algn="ctr" defTabSz="411759" latinLnBrk="0">
        <a:lnSpc>
          <a:spcPct val="100000"/>
        </a:lnSpc>
        <a:spcBef>
          <a:spcPts val="0"/>
        </a:spcBef>
        <a:spcAft>
          <a:spcPts val="0"/>
        </a:spcAft>
        <a:buClrTx/>
        <a:buSzTx/>
        <a:buFontTx/>
        <a:buNone/>
        <a:tabLst/>
        <a:defRPr sz="1197" b="0" i="0" u="none" strike="noStrike" cap="none" spc="0" baseline="0">
          <a:solidFill>
            <a:schemeClr val="tx1"/>
          </a:solidFill>
          <a:uFillTx/>
          <a:latin typeface="+mn-lt"/>
          <a:ea typeface="+mn-ea"/>
          <a:cs typeface="+mn-cs"/>
          <a:sym typeface="Helvetica Neue Light"/>
        </a:defRPr>
      </a:lvl6pPr>
      <a:lvl7pPr marL="0" marR="0" indent="684154" algn="ctr" defTabSz="411759" latinLnBrk="0">
        <a:lnSpc>
          <a:spcPct val="100000"/>
        </a:lnSpc>
        <a:spcBef>
          <a:spcPts val="0"/>
        </a:spcBef>
        <a:spcAft>
          <a:spcPts val="0"/>
        </a:spcAft>
        <a:buClrTx/>
        <a:buSzTx/>
        <a:buFontTx/>
        <a:buNone/>
        <a:tabLst/>
        <a:defRPr sz="1197" b="0" i="0" u="none" strike="noStrike" cap="none" spc="0" baseline="0">
          <a:solidFill>
            <a:schemeClr val="tx1"/>
          </a:solidFill>
          <a:uFillTx/>
          <a:latin typeface="+mn-lt"/>
          <a:ea typeface="+mn-ea"/>
          <a:cs typeface="+mn-cs"/>
          <a:sym typeface="Helvetica Neue Light"/>
        </a:defRPr>
      </a:lvl7pPr>
      <a:lvl8pPr marL="0" marR="0" indent="798180" algn="ctr" defTabSz="411759" latinLnBrk="0">
        <a:lnSpc>
          <a:spcPct val="100000"/>
        </a:lnSpc>
        <a:spcBef>
          <a:spcPts val="0"/>
        </a:spcBef>
        <a:spcAft>
          <a:spcPts val="0"/>
        </a:spcAft>
        <a:buClrTx/>
        <a:buSzTx/>
        <a:buFontTx/>
        <a:buNone/>
        <a:tabLst/>
        <a:defRPr sz="1197" b="0" i="0" u="none" strike="noStrike" cap="none" spc="0" baseline="0">
          <a:solidFill>
            <a:schemeClr val="tx1"/>
          </a:solidFill>
          <a:uFillTx/>
          <a:latin typeface="+mn-lt"/>
          <a:ea typeface="+mn-ea"/>
          <a:cs typeface="+mn-cs"/>
          <a:sym typeface="Helvetica Neue Light"/>
        </a:defRPr>
      </a:lvl8pPr>
      <a:lvl9pPr marL="0" marR="0" indent="912205" algn="ctr" defTabSz="411759" latinLnBrk="0">
        <a:lnSpc>
          <a:spcPct val="100000"/>
        </a:lnSpc>
        <a:spcBef>
          <a:spcPts val="0"/>
        </a:spcBef>
        <a:spcAft>
          <a:spcPts val="0"/>
        </a:spcAft>
        <a:buClrTx/>
        <a:buSzTx/>
        <a:buFontTx/>
        <a:buNone/>
        <a:tabLst/>
        <a:defRPr sz="1197"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loveliverun.blogspot.com/2010/07/it-band-issues-what-not-to-do-and-how-i.html" TargetMode="External"/><Relationship Id="rId2" Type="http://schemas.openxmlformats.org/officeDocument/2006/relationships/image" Target="../media/image19.jp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hyperlink" Target="https://creativecommons.org/licenses/by-sa/3.0/" TargetMode="External"/><Relationship Id="rId4" Type="http://schemas.openxmlformats.org/officeDocument/2006/relationships/hyperlink" Target="https://en.wikipedia.org/wiki/Scientific_metho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Scientific_method" TargetMode="External"/><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hyperlink" Target="https://blogs.commons.georgetown.edu/cctp-748-fall2014/2014/02/02/the-water-cooler-talk-how-we-consume-and-share-information-and-media/" TargetMode="External"/><Relationship Id="rId2" Type="http://schemas.openxmlformats.org/officeDocument/2006/relationships/image" Target="../media/image30.jp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hyperlink" Target="https://creativecommons.org/licenses/by-nc-nd/3.0/"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s://phdsandpigtails.com/2013/02/14/ron-swanson-feminist-be-my-valentin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www.orchardplace.org/donation" TargetMode="Externa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BA9B5-06B3-4A43-9E4C-DA765B6F8F18}"/>
              </a:ext>
            </a:extLst>
          </p:cNvPr>
          <p:cNvSpPr>
            <a:spLocks noGrp="1"/>
          </p:cNvSpPr>
          <p:nvPr>
            <p:ph type="title"/>
          </p:nvPr>
        </p:nvSpPr>
        <p:spPr>
          <a:xfrm>
            <a:off x="886802" y="591672"/>
            <a:ext cx="9940084" cy="1617394"/>
          </a:xfrm>
        </p:spPr>
        <p:txBody>
          <a:bodyPr>
            <a:normAutofit fontScale="90000"/>
          </a:bodyPr>
          <a:lstStyle/>
          <a:p>
            <a:r>
              <a:rPr lang="en-US" sz="4400" dirty="0"/>
              <a:t>Managing Remote Sales Team:</a:t>
            </a:r>
            <a:br>
              <a:rPr lang="en-US" sz="4400" dirty="0"/>
            </a:br>
            <a:r>
              <a:rPr lang="en-US" sz="4400" dirty="0"/>
              <a:t>Keep things on track during the pandemic</a:t>
            </a:r>
          </a:p>
        </p:txBody>
      </p:sp>
      <p:sp>
        <p:nvSpPr>
          <p:cNvPr id="3" name="Text Placeholder 2">
            <a:extLst>
              <a:ext uri="{FF2B5EF4-FFF2-40B4-BE49-F238E27FC236}">
                <a16:creationId xmlns:a16="http://schemas.microsoft.com/office/drawing/2014/main" id="{E755E927-E7D1-244B-9052-E9238BDFC948}"/>
              </a:ext>
            </a:extLst>
          </p:cNvPr>
          <p:cNvSpPr>
            <a:spLocks noGrp="1"/>
          </p:cNvSpPr>
          <p:nvPr>
            <p:ph type="body" sz="quarter" idx="1"/>
          </p:nvPr>
        </p:nvSpPr>
        <p:spPr/>
        <p:txBody>
          <a:bodyPr>
            <a:normAutofit/>
          </a:bodyPr>
          <a:lstStyle/>
          <a:p>
            <a:r>
              <a:rPr lang="en-US" dirty="0">
                <a:solidFill>
                  <a:srgbClr val="5E5E5E"/>
                </a:solidFill>
              </a:rPr>
              <a:t>Benjamin Rempe, COO</a:t>
            </a:r>
          </a:p>
          <a:p>
            <a:r>
              <a:rPr lang="en-US" dirty="0">
                <a:solidFill>
                  <a:srgbClr val="5E5E5E"/>
                </a:solidFill>
              </a:rPr>
              <a:t>May 11, 2020</a:t>
            </a:r>
          </a:p>
        </p:txBody>
      </p:sp>
    </p:spTree>
    <p:extLst>
      <p:ext uri="{BB962C8B-B14F-4D97-AF65-F5344CB8AC3E}">
        <p14:creationId xmlns:p14="http://schemas.microsoft.com/office/powerpoint/2010/main" val="21447936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1F7DA9-384B-2B4E-BE47-B893DA74D403}"/>
              </a:ext>
            </a:extLst>
          </p:cNvPr>
          <p:cNvSpPr>
            <a:spLocks noGrp="1"/>
          </p:cNvSpPr>
          <p:nvPr>
            <p:ph type="ftr" sz="quarter" idx="3"/>
          </p:nvPr>
        </p:nvSpPr>
        <p:spPr/>
        <p:txBody>
          <a:bodyPr/>
          <a:lstStyle/>
          <a:p>
            <a:fld id="{4FA0DBC6-734D-3343-96CB-7415BB7FDCF1}" type="slidenum">
              <a:rPr lang="en-US" smtClean="0"/>
              <a:pPr/>
              <a:t>10</a:t>
            </a:fld>
            <a:endParaRPr lang="en-US" dirty="0"/>
          </a:p>
        </p:txBody>
      </p:sp>
      <p:sp>
        <p:nvSpPr>
          <p:cNvPr id="6" name="Google Shape;119;p19">
            <a:extLst>
              <a:ext uri="{FF2B5EF4-FFF2-40B4-BE49-F238E27FC236}">
                <a16:creationId xmlns:a16="http://schemas.microsoft.com/office/drawing/2014/main" id="{25BC87F5-EC14-1E42-A6E9-90E2759C0F29}"/>
              </a:ext>
            </a:extLst>
          </p:cNvPr>
          <p:cNvSpPr txBox="1"/>
          <p:nvPr/>
        </p:nvSpPr>
        <p:spPr>
          <a:xfrm>
            <a:off x="630195" y="2310920"/>
            <a:ext cx="6869732" cy="2378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0469" tIns="80469" rIns="80469" bIns="80469">
            <a:spAutoFit/>
          </a:bodyPr>
          <a:lstStyle>
            <a:lvl1pPr algn="l" defTabSz="1613647">
              <a:defRPr sz="3600" b="0">
                <a:solidFill>
                  <a:srgbClr val="04295A"/>
                </a:solidFill>
                <a:latin typeface="Eurostile"/>
                <a:ea typeface="Eurostile"/>
                <a:cs typeface="Eurostile"/>
                <a:sym typeface="Eurostile"/>
              </a:defRPr>
            </a:lvl1pPr>
          </a:lstStyle>
          <a:p>
            <a:pPr algn="ctr"/>
            <a:r>
              <a:rPr lang="en-US" dirty="0">
                <a:solidFill>
                  <a:srgbClr val="80CBCD"/>
                </a:solidFill>
                <a:latin typeface="Arial Regular"/>
              </a:rPr>
              <a:t>Sales Philosophies</a:t>
            </a:r>
          </a:p>
          <a:p>
            <a:pPr algn="ctr"/>
            <a:endParaRPr lang="en-US" sz="1800" dirty="0">
              <a:solidFill>
                <a:schemeClr val="bg1"/>
              </a:solidFill>
              <a:latin typeface="Arial Regular"/>
            </a:endParaRPr>
          </a:p>
          <a:p>
            <a:pPr algn="ctr"/>
            <a:r>
              <a:rPr lang="en-US" sz="1800" dirty="0">
                <a:solidFill>
                  <a:schemeClr val="bg1"/>
                </a:solidFill>
                <a:latin typeface="Arial Regular"/>
              </a:rPr>
              <a:t>Sales philosophies are incredibly important. Knowing what type of company you want to be will help you stay focused. Knowing who you are will stop you from making big mistakes down the road.</a:t>
            </a:r>
          </a:p>
          <a:p>
            <a:pPr algn="ctr"/>
            <a:endParaRPr lang="en-US" sz="1800" dirty="0">
              <a:solidFill>
                <a:schemeClr val="bg1"/>
              </a:solidFill>
              <a:latin typeface="Arial Regular"/>
            </a:endParaRPr>
          </a:p>
          <a:p>
            <a:pPr algn="ctr"/>
            <a:r>
              <a:rPr lang="en-US" sz="1800" dirty="0">
                <a:solidFill>
                  <a:schemeClr val="bg1"/>
                </a:solidFill>
                <a:latin typeface="Arial Regular"/>
              </a:rPr>
              <a:t>This is who we are.</a:t>
            </a:r>
            <a:endParaRPr sz="1800" dirty="0">
              <a:solidFill>
                <a:schemeClr val="bg1"/>
              </a:solidFill>
              <a:latin typeface="Arial Regular"/>
            </a:endParaRPr>
          </a:p>
        </p:txBody>
      </p:sp>
    </p:spTree>
    <p:extLst>
      <p:ext uri="{BB962C8B-B14F-4D97-AF65-F5344CB8AC3E}">
        <p14:creationId xmlns:p14="http://schemas.microsoft.com/office/powerpoint/2010/main" val="280505963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0D82314-DE94-1C4E-8EA2-474BC64A6F75}"/>
              </a:ext>
            </a:extLst>
          </p:cNvPr>
          <p:cNvSpPr>
            <a:spLocks noGrp="1"/>
          </p:cNvSpPr>
          <p:nvPr>
            <p:ph idx="1"/>
          </p:nvPr>
        </p:nvSpPr>
        <p:spPr>
          <a:xfrm>
            <a:off x="514446" y="1478131"/>
            <a:ext cx="6973935" cy="4351338"/>
          </a:xfrm>
        </p:spPr>
        <p:txBody>
          <a:bodyPr>
            <a:normAutofit/>
          </a:bodyPr>
          <a:lstStyle/>
          <a:p>
            <a:r>
              <a:rPr lang="en-US" sz="2400" dirty="0"/>
              <a:t>Your company is worth $0 if you can’t sell</a:t>
            </a:r>
          </a:p>
          <a:p>
            <a:pPr lvl="2"/>
            <a:r>
              <a:rPr lang="en-US" dirty="0">
                <a:solidFill>
                  <a:srgbClr val="149447"/>
                </a:solidFill>
              </a:rPr>
              <a:t>What if it’s the best idea ever?</a:t>
            </a:r>
          </a:p>
          <a:p>
            <a:pPr lvl="2"/>
            <a:r>
              <a:rPr lang="en-US" dirty="0">
                <a:solidFill>
                  <a:srgbClr val="149447"/>
                </a:solidFill>
              </a:rPr>
              <a:t>No, seriously, it will change the world.</a:t>
            </a:r>
          </a:p>
          <a:p>
            <a:pPr lvl="2"/>
            <a:r>
              <a:rPr lang="en-US" dirty="0">
                <a:solidFill>
                  <a:srgbClr val="149447"/>
                </a:solidFill>
              </a:rPr>
              <a:t>No, you don’t understand, my idea/product/solution/service is the best.</a:t>
            </a:r>
          </a:p>
          <a:p>
            <a:r>
              <a:rPr lang="en-US" dirty="0"/>
              <a:t>Doesn’t</a:t>
            </a:r>
            <a:r>
              <a:rPr lang="en-US" dirty="0">
                <a:solidFill>
                  <a:srgbClr val="149447"/>
                </a:solidFill>
              </a:rPr>
              <a:t> </a:t>
            </a:r>
            <a:r>
              <a:rPr lang="en-US" dirty="0"/>
              <a:t>matter, still worth $0</a:t>
            </a:r>
          </a:p>
        </p:txBody>
      </p:sp>
      <p:sp>
        <p:nvSpPr>
          <p:cNvPr id="3" name="Title 2">
            <a:extLst>
              <a:ext uri="{FF2B5EF4-FFF2-40B4-BE49-F238E27FC236}">
                <a16:creationId xmlns:a16="http://schemas.microsoft.com/office/drawing/2014/main" id="{0F4412FD-9AA9-054E-B0C3-EEC7C235D931}"/>
              </a:ext>
            </a:extLst>
          </p:cNvPr>
          <p:cNvSpPr>
            <a:spLocks noGrp="1"/>
          </p:cNvSpPr>
          <p:nvPr>
            <p:ph type="title"/>
          </p:nvPr>
        </p:nvSpPr>
        <p:spPr>
          <a:xfrm>
            <a:off x="520700" y="317635"/>
            <a:ext cx="11400289" cy="636958"/>
          </a:xfrm>
        </p:spPr>
        <p:txBody>
          <a:bodyPr>
            <a:noAutofit/>
          </a:bodyPr>
          <a:lstStyle/>
          <a:p>
            <a:r>
              <a:rPr lang="en-US" dirty="0"/>
              <a:t>Sales Philosophy #1</a:t>
            </a:r>
          </a:p>
        </p:txBody>
      </p:sp>
      <p:sp>
        <p:nvSpPr>
          <p:cNvPr id="4" name="Footer Placeholder 3">
            <a:extLst>
              <a:ext uri="{FF2B5EF4-FFF2-40B4-BE49-F238E27FC236}">
                <a16:creationId xmlns:a16="http://schemas.microsoft.com/office/drawing/2014/main" id="{170ADC12-DBDA-BD42-A1F6-20F0BFC3E922}"/>
              </a:ext>
            </a:extLst>
          </p:cNvPr>
          <p:cNvSpPr>
            <a:spLocks noGrp="1"/>
          </p:cNvSpPr>
          <p:nvPr>
            <p:ph type="ftr" sz="quarter" idx="3"/>
          </p:nvPr>
        </p:nvSpPr>
        <p:spPr/>
        <p:txBody>
          <a:bodyPr/>
          <a:lstStyle/>
          <a:p>
            <a:fld id="{CA20C629-3DF7-C045-91A2-72A20509DD27}" type="slidenum">
              <a:rPr lang="en-US" smtClean="0"/>
              <a:pPr/>
              <a:t>11</a:t>
            </a:fld>
            <a:endParaRPr lang="en-US" dirty="0"/>
          </a:p>
        </p:txBody>
      </p:sp>
      <p:pic>
        <p:nvPicPr>
          <p:cNvPr id="2" name="Picture 1" descr="Celebrate O Fox">
            <a:extLst>
              <a:ext uri="{FF2B5EF4-FFF2-40B4-BE49-F238E27FC236}">
                <a16:creationId xmlns:a16="http://schemas.microsoft.com/office/drawing/2014/main" id="{150B90D0-E2BB-4026-83B0-50941E625D23}"/>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7378653" y="2868615"/>
            <a:ext cx="3091916" cy="3091916"/>
          </a:xfrm>
          <a:prstGeom prst="rect">
            <a:avLst/>
          </a:prstGeom>
        </p:spPr>
      </p:pic>
    </p:spTree>
    <p:extLst>
      <p:ext uri="{BB962C8B-B14F-4D97-AF65-F5344CB8AC3E}">
        <p14:creationId xmlns:p14="http://schemas.microsoft.com/office/powerpoint/2010/main" val="125538135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0D82314-DE94-1C4E-8EA2-474BC64A6F75}"/>
              </a:ext>
            </a:extLst>
          </p:cNvPr>
          <p:cNvSpPr>
            <a:spLocks noGrp="1"/>
          </p:cNvSpPr>
          <p:nvPr>
            <p:ph idx="1"/>
          </p:nvPr>
        </p:nvSpPr>
        <p:spPr>
          <a:xfrm>
            <a:off x="514447" y="1478131"/>
            <a:ext cx="4609782" cy="4351338"/>
          </a:xfrm>
        </p:spPr>
        <p:txBody>
          <a:bodyPr>
            <a:normAutofit/>
          </a:bodyPr>
          <a:lstStyle/>
          <a:p>
            <a:r>
              <a:rPr lang="en-US" sz="2400" dirty="0"/>
              <a:t>Build a culture</a:t>
            </a:r>
          </a:p>
          <a:p>
            <a:pPr lvl="2"/>
            <a:r>
              <a:rPr lang="en-US" dirty="0">
                <a:solidFill>
                  <a:srgbClr val="149447"/>
                </a:solidFill>
              </a:rPr>
              <a:t>Inside sales</a:t>
            </a:r>
          </a:p>
          <a:p>
            <a:pPr lvl="2"/>
            <a:r>
              <a:rPr lang="en-US" dirty="0">
                <a:solidFill>
                  <a:srgbClr val="149447"/>
                </a:solidFill>
              </a:rPr>
              <a:t>Resume doesn’t matter</a:t>
            </a:r>
          </a:p>
          <a:p>
            <a:pPr lvl="3"/>
            <a:r>
              <a:rPr lang="en-US" dirty="0">
                <a:solidFill>
                  <a:srgbClr val="149447"/>
                </a:solidFill>
              </a:rPr>
              <a:t>Energy </a:t>
            </a:r>
          </a:p>
          <a:p>
            <a:pPr lvl="3"/>
            <a:r>
              <a:rPr lang="en-US" dirty="0">
                <a:solidFill>
                  <a:srgbClr val="149447"/>
                </a:solidFill>
              </a:rPr>
              <a:t>Attitude </a:t>
            </a:r>
          </a:p>
          <a:p>
            <a:pPr lvl="3"/>
            <a:r>
              <a:rPr lang="en-US" dirty="0">
                <a:solidFill>
                  <a:srgbClr val="149447"/>
                </a:solidFill>
              </a:rPr>
              <a:t>Growth mindset</a:t>
            </a:r>
          </a:p>
        </p:txBody>
      </p:sp>
      <p:sp>
        <p:nvSpPr>
          <p:cNvPr id="3" name="Title 2">
            <a:extLst>
              <a:ext uri="{FF2B5EF4-FFF2-40B4-BE49-F238E27FC236}">
                <a16:creationId xmlns:a16="http://schemas.microsoft.com/office/drawing/2014/main" id="{0F4412FD-9AA9-054E-B0C3-EEC7C235D931}"/>
              </a:ext>
            </a:extLst>
          </p:cNvPr>
          <p:cNvSpPr>
            <a:spLocks noGrp="1"/>
          </p:cNvSpPr>
          <p:nvPr>
            <p:ph type="title"/>
          </p:nvPr>
        </p:nvSpPr>
        <p:spPr>
          <a:xfrm>
            <a:off x="520700" y="317635"/>
            <a:ext cx="11400289" cy="636958"/>
          </a:xfrm>
        </p:spPr>
        <p:txBody>
          <a:bodyPr>
            <a:noAutofit/>
          </a:bodyPr>
          <a:lstStyle/>
          <a:p>
            <a:r>
              <a:rPr lang="en-US" dirty="0"/>
              <a:t>Sales Philosophy #2</a:t>
            </a:r>
          </a:p>
        </p:txBody>
      </p:sp>
      <p:sp>
        <p:nvSpPr>
          <p:cNvPr id="4" name="Footer Placeholder 3">
            <a:extLst>
              <a:ext uri="{FF2B5EF4-FFF2-40B4-BE49-F238E27FC236}">
                <a16:creationId xmlns:a16="http://schemas.microsoft.com/office/drawing/2014/main" id="{170ADC12-DBDA-BD42-A1F6-20F0BFC3E922}"/>
              </a:ext>
            </a:extLst>
          </p:cNvPr>
          <p:cNvSpPr>
            <a:spLocks noGrp="1"/>
          </p:cNvSpPr>
          <p:nvPr>
            <p:ph type="ftr" sz="quarter" idx="3"/>
          </p:nvPr>
        </p:nvSpPr>
        <p:spPr/>
        <p:txBody>
          <a:bodyPr/>
          <a:lstStyle/>
          <a:p>
            <a:fld id="{CA20C629-3DF7-C045-91A2-72A20509DD27}" type="slidenum">
              <a:rPr lang="en-US" smtClean="0"/>
              <a:pPr/>
              <a:t>12</a:t>
            </a:fld>
            <a:endParaRPr lang="en-US" dirty="0"/>
          </a:p>
        </p:txBody>
      </p:sp>
      <p:pic>
        <p:nvPicPr>
          <p:cNvPr id="2" name="Picture 1">
            <a:extLst>
              <a:ext uri="{FF2B5EF4-FFF2-40B4-BE49-F238E27FC236}">
                <a16:creationId xmlns:a16="http://schemas.microsoft.com/office/drawing/2014/main" id="{150B90D0-E2BB-4026-83B0-50941E625D23}"/>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5489107" y="1992837"/>
            <a:ext cx="4667529" cy="2872325"/>
          </a:xfrm>
          <a:prstGeom prst="rect">
            <a:avLst/>
          </a:prstGeom>
        </p:spPr>
      </p:pic>
      <p:sp>
        <p:nvSpPr>
          <p:cNvPr id="7" name="TextBox 6">
            <a:extLst>
              <a:ext uri="{FF2B5EF4-FFF2-40B4-BE49-F238E27FC236}">
                <a16:creationId xmlns:a16="http://schemas.microsoft.com/office/drawing/2014/main" id="{D941A6F6-F947-4003-94B6-CFA092D91EFC}"/>
              </a:ext>
            </a:extLst>
          </p:cNvPr>
          <p:cNvSpPr txBox="1"/>
          <p:nvPr/>
        </p:nvSpPr>
        <p:spPr>
          <a:xfrm>
            <a:off x="7822872" y="6418364"/>
            <a:ext cx="3588839"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900" dirty="0">
                <a:solidFill>
                  <a:schemeClr val="bg2">
                    <a:lumMod val="50000"/>
                  </a:schemeClr>
                </a:solidFill>
                <a:hlinkClick r:id="rId4" tooltip="https://en.wikipedia.org/wiki/Scientific_method">
                  <a:extLst>
                    <a:ext uri="{A12FA001-AC4F-418D-AE19-62706E023703}">
                      <ahyp:hlinkClr xmlns:ahyp="http://schemas.microsoft.com/office/drawing/2018/hyperlinkcolor" val="tx"/>
                    </a:ext>
                  </a:extLst>
                </a:hlinkClick>
              </a:rPr>
              <a:t>This Photo</a:t>
            </a:r>
            <a:r>
              <a:rPr lang="en-US" sz="900" dirty="0">
                <a:solidFill>
                  <a:schemeClr val="bg2">
                    <a:lumMod val="50000"/>
                  </a:schemeClr>
                </a:solidFill>
              </a:rPr>
              <a:t> by Unknown Author is licensed under </a:t>
            </a:r>
            <a:r>
              <a:rPr lang="en-US" sz="900" dirty="0">
                <a:solidFill>
                  <a:schemeClr val="bg2">
                    <a:lumMod val="50000"/>
                  </a:schemeClr>
                </a:solidFill>
                <a:hlinkClick r:id="rId5" tooltip="https://creativecommons.org/licenses/by-sa/3.0/">
                  <a:extLst>
                    <a:ext uri="{A12FA001-AC4F-418D-AE19-62706E023703}">
                      <ahyp:hlinkClr xmlns:ahyp="http://schemas.microsoft.com/office/drawing/2018/hyperlinkcolor" val="tx"/>
                    </a:ext>
                  </a:extLst>
                </a:hlinkClick>
              </a:rPr>
              <a:t>CC BY-SA</a:t>
            </a:r>
            <a:endParaRPr lang="en-US" sz="900" dirty="0">
              <a:solidFill>
                <a:schemeClr val="bg2">
                  <a:lumMod val="50000"/>
                </a:schemeClr>
              </a:solidFill>
            </a:endParaRPr>
          </a:p>
        </p:txBody>
      </p:sp>
      <p:pic>
        <p:nvPicPr>
          <p:cNvPr id="6" name="Picture 5" descr="Strong O Fox">
            <a:extLst>
              <a:ext uri="{FF2B5EF4-FFF2-40B4-BE49-F238E27FC236}">
                <a16:creationId xmlns:a16="http://schemas.microsoft.com/office/drawing/2014/main" id="{96041124-7FE2-43B5-8AE9-EA120FD0E1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79255" y="4750115"/>
            <a:ext cx="1368136" cy="1368136"/>
          </a:xfrm>
          <a:prstGeom prst="rect">
            <a:avLst/>
          </a:prstGeom>
        </p:spPr>
      </p:pic>
    </p:spTree>
    <p:extLst>
      <p:ext uri="{BB962C8B-B14F-4D97-AF65-F5344CB8AC3E}">
        <p14:creationId xmlns:p14="http://schemas.microsoft.com/office/powerpoint/2010/main" val="15519646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4412FD-9AA9-054E-B0C3-EEC7C235D931}"/>
              </a:ext>
            </a:extLst>
          </p:cNvPr>
          <p:cNvSpPr>
            <a:spLocks noGrp="1"/>
          </p:cNvSpPr>
          <p:nvPr>
            <p:ph type="title"/>
          </p:nvPr>
        </p:nvSpPr>
        <p:spPr>
          <a:xfrm>
            <a:off x="520700" y="317635"/>
            <a:ext cx="11400289" cy="636958"/>
          </a:xfrm>
        </p:spPr>
        <p:txBody>
          <a:bodyPr>
            <a:noAutofit/>
          </a:bodyPr>
          <a:lstStyle/>
          <a:p>
            <a:r>
              <a:rPr lang="en-US" dirty="0"/>
              <a:t>Sales Philosophy #3</a:t>
            </a:r>
          </a:p>
        </p:txBody>
      </p:sp>
      <p:sp>
        <p:nvSpPr>
          <p:cNvPr id="4" name="Footer Placeholder 3">
            <a:extLst>
              <a:ext uri="{FF2B5EF4-FFF2-40B4-BE49-F238E27FC236}">
                <a16:creationId xmlns:a16="http://schemas.microsoft.com/office/drawing/2014/main" id="{170ADC12-DBDA-BD42-A1F6-20F0BFC3E922}"/>
              </a:ext>
            </a:extLst>
          </p:cNvPr>
          <p:cNvSpPr>
            <a:spLocks noGrp="1"/>
          </p:cNvSpPr>
          <p:nvPr>
            <p:ph type="ftr" sz="quarter" idx="3"/>
          </p:nvPr>
        </p:nvSpPr>
        <p:spPr/>
        <p:txBody>
          <a:bodyPr/>
          <a:lstStyle/>
          <a:p>
            <a:fld id="{CA20C629-3DF7-C045-91A2-72A20509DD27}" type="slidenum">
              <a:rPr lang="en-US" smtClean="0"/>
              <a:pPr/>
              <a:t>13</a:t>
            </a:fld>
            <a:endParaRPr lang="en-US" dirty="0"/>
          </a:p>
        </p:txBody>
      </p:sp>
      <p:pic>
        <p:nvPicPr>
          <p:cNvPr id="2" name="Picture 1">
            <a:extLst>
              <a:ext uri="{FF2B5EF4-FFF2-40B4-BE49-F238E27FC236}">
                <a16:creationId xmlns:a16="http://schemas.microsoft.com/office/drawing/2014/main" id="{150B90D0-E2BB-4026-83B0-50941E625D23}"/>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2113972" y="1234728"/>
            <a:ext cx="6080462" cy="5006246"/>
          </a:xfrm>
          <a:prstGeom prst="rect">
            <a:avLst/>
          </a:prstGeom>
        </p:spPr>
      </p:pic>
      <p:sp>
        <p:nvSpPr>
          <p:cNvPr id="5" name="TextBox 4">
            <a:extLst>
              <a:ext uri="{FF2B5EF4-FFF2-40B4-BE49-F238E27FC236}">
                <a16:creationId xmlns:a16="http://schemas.microsoft.com/office/drawing/2014/main" id="{474D2961-5705-4043-A0E0-55CA713D2A90}"/>
              </a:ext>
            </a:extLst>
          </p:cNvPr>
          <p:cNvSpPr txBox="1"/>
          <p:nvPr/>
        </p:nvSpPr>
        <p:spPr>
          <a:xfrm>
            <a:off x="7822872" y="6418364"/>
            <a:ext cx="3588839"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900" dirty="0">
                <a:solidFill>
                  <a:schemeClr val="bg2">
                    <a:lumMod val="50000"/>
                  </a:schemeClr>
                </a:solidFill>
                <a:hlinkClick r:id="rId3" tooltip="https://en.wikipedia.org/wiki/Scientific_method">
                  <a:extLst>
                    <a:ext uri="{A12FA001-AC4F-418D-AE19-62706E023703}">
                      <ahyp:hlinkClr xmlns:ahyp="http://schemas.microsoft.com/office/drawing/2018/hyperlinkcolor" val="tx"/>
                    </a:ext>
                  </a:extLst>
                </a:hlinkClick>
              </a:rPr>
              <a:t>This Photo</a:t>
            </a:r>
            <a:r>
              <a:rPr lang="en-US" sz="900" dirty="0">
                <a:solidFill>
                  <a:schemeClr val="bg2">
                    <a:lumMod val="50000"/>
                  </a:schemeClr>
                </a:solidFill>
              </a:rPr>
              <a:t> by Unknown Author is licensed under </a:t>
            </a:r>
            <a:r>
              <a:rPr lang="en-US" sz="900" dirty="0">
                <a:solidFill>
                  <a:schemeClr val="bg2">
                    <a:lumMod val="50000"/>
                  </a:schemeClr>
                </a:solidFill>
                <a:hlinkClick r:id="rId4" tooltip="https://creativecommons.org/licenses/by-sa/3.0/">
                  <a:extLst>
                    <a:ext uri="{A12FA001-AC4F-418D-AE19-62706E023703}">
                      <ahyp:hlinkClr xmlns:ahyp="http://schemas.microsoft.com/office/drawing/2018/hyperlinkcolor" val="tx"/>
                    </a:ext>
                  </a:extLst>
                </a:hlinkClick>
              </a:rPr>
              <a:t>CC BY-SA</a:t>
            </a:r>
            <a:endParaRPr lang="en-US" sz="900" dirty="0">
              <a:solidFill>
                <a:schemeClr val="bg2">
                  <a:lumMod val="50000"/>
                </a:schemeClr>
              </a:solidFill>
            </a:endParaRPr>
          </a:p>
        </p:txBody>
      </p:sp>
      <p:pic>
        <p:nvPicPr>
          <p:cNvPr id="6" name="Picture 5" descr="Don't Know O Fox">
            <a:extLst>
              <a:ext uri="{FF2B5EF4-FFF2-40B4-BE49-F238E27FC236}">
                <a16:creationId xmlns:a16="http://schemas.microsoft.com/office/drawing/2014/main" id="{F738D5D0-1127-40B1-BFBD-08E5F782AB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9216" y="4485097"/>
            <a:ext cx="1563157" cy="1563157"/>
          </a:xfrm>
          <a:prstGeom prst="rect">
            <a:avLst/>
          </a:prstGeom>
        </p:spPr>
      </p:pic>
    </p:spTree>
    <p:extLst>
      <p:ext uri="{BB962C8B-B14F-4D97-AF65-F5344CB8AC3E}">
        <p14:creationId xmlns:p14="http://schemas.microsoft.com/office/powerpoint/2010/main" val="78818342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0D82314-DE94-1C4E-8EA2-474BC64A6F75}"/>
              </a:ext>
            </a:extLst>
          </p:cNvPr>
          <p:cNvSpPr>
            <a:spLocks noGrp="1"/>
          </p:cNvSpPr>
          <p:nvPr>
            <p:ph idx="1"/>
          </p:nvPr>
        </p:nvSpPr>
        <p:spPr>
          <a:xfrm>
            <a:off x="514447" y="1478131"/>
            <a:ext cx="4609782" cy="4351338"/>
          </a:xfrm>
        </p:spPr>
        <p:txBody>
          <a:bodyPr>
            <a:normAutofit/>
          </a:bodyPr>
          <a:lstStyle/>
          <a:p>
            <a:r>
              <a:rPr lang="en-US" sz="2400" dirty="0"/>
              <a:t>Process</a:t>
            </a:r>
          </a:p>
          <a:p>
            <a:pPr lvl="2"/>
            <a:r>
              <a:rPr lang="en-US" dirty="0">
                <a:solidFill>
                  <a:srgbClr val="149447"/>
                </a:solidFill>
              </a:rPr>
              <a:t>Know your landscape</a:t>
            </a:r>
          </a:p>
          <a:p>
            <a:pPr lvl="2"/>
            <a:r>
              <a:rPr lang="en-US" dirty="0">
                <a:solidFill>
                  <a:srgbClr val="149447"/>
                </a:solidFill>
              </a:rPr>
              <a:t>Be present</a:t>
            </a:r>
          </a:p>
          <a:p>
            <a:pPr lvl="2"/>
            <a:r>
              <a:rPr lang="en-US" dirty="0">
                <a:solidFill>
                  <a:srgbClr val="149447"/>
                </a:solidFill>
              </a:rPr>
              <a:t>Monitor activities</a:t>
            </a:r>
          </a:p>
          <a:p>
            <a:pPr lvl="2"/>
            <a:r>
              <a:rPr lang="en-US" dirty="0">
                <a:solidFill>
                  <a:srgbClr val="149447"/>
                </a:solidFill>
              </a:rPr>
              <a:t>Learn</a:t>
            </a:r>
          </a:p>
          <a:p>
            <a:pPr lvl="2"/>
            <a:r>
              <a:rPr lang="en-US" dirty="0">
                <a:solidFill>
                  <a:srgbClr val="149447"/>
                </a:solidFill>
              </a:rPr>
              <a:t>Coach behaviors</a:t>
            </a:r>
          </a:p>
        </p:txBody>
      </p:sp>
      <p:sp>
        <p:nvSpPr>
          <p:cNvPr id="3" name="Title 2">
            <a:extLst>
              <a:ext uri="{FF2B5EF4-FFF2-40B4-BE49-F238E27FC236}">
                <a16:creationId xmlns:a16="http://schemas.microsoft.com/office/drawing/2014/main" id="{0F4412FD-9AA9-054E-B0C3-EEC7C235D931}"/>
              </a:ext>
            </a:extLst>
          </p:cNvPr>
          <p:cNvSpPr>
            <a:spLocks noGrp="1"/>
          </p:cNvSpPr>
          <p:nvPr>
            <p:ph type="title"/>
          </p:nvPr>
        </p:nvSpPr>
        <p:spPr>
          <a:xfrm>
            <a:off x="520700" y="317635"/>
            <a:ext cx="11400289" cy="636958"/>
          </a:xfrm>
        </p:spPr>
        <p:txBody>
          <a:bodyPr>
            <a:noAutofit/>
          </a:bodyPr>
          <a:lstStyle/>
          <a:p>
            <a:r>
              <a:rPr lang="en-US" dirty="0"/>
              <a:t>Sales Philosophy #3</a:t>
            </a:r>
          </a:p>
        </p:txBody>
      </p:sp>
      <p:sp>
        <p:nvSpPr>
          <p:cNvPr id="4" name="Footer Placeholder 3">
            <a:extLst>
              <a:ext uri="{FF2B5EF4-FFF2-40B4-BE49-F238E27FC236}">
                <a16:creationId xmlns:a16="http://schemas.microsoft.com/office/drawing/2014/main" id="{170ADC12-DBDA-BD42-A1F6-20F0BFC3E922}"/>
              </a:ext>
            </a:extLst>
          </p:cNvPr>
          <p:cNvSpPr>
            <a:spLocks noGrp="1"/>
          </p:cNvSpPr>
          <p:nvPr>
            <p:ph type="ftr" sz="quarter" idx="3"/>
          </p:nvPr>
        </p:nvSpPr>
        <p:spPr/>
        <p:txBody>
          <a:bodyPr/>
          <a:lstStyle/>
          <a:p>
            <a:fld id="{CA20C629-3DF7-C045-91A2-72A20509DD27}" type="slidenum">
              <a:rPr lang="en-US" smtClean="0"/>
              <a:pPr/>
              <a:t>14</a:t>
            </a:fld>
            <a:endParaRPr lang="en-US" dirty="0"/>
          </a:p>
        </p:txBody>
      </p:sp>
      <p:pic>
        <p:nvPicPr>
          <p:cNvPr id="5" name="Picture 4" descr="Thinking O Fox">
            <a:extLst>
              <a:ext uri="{FF2B5EF4-FFF2-40B4-BE49-F238E27FC236}">
                <a16:creationId xmlns:a16="http://schemas.microsoft.com/office/drawing/2014/main" id="{344DAB65-5B3A-4088-B0A8-A833C6849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1522" y="1362765"/>
            <a:ext cx="3810000" cy="3810000"/>
          </a:xfrm>
          <a:prstGeom prst="rect">
            <a:avLst/>
          </a:prstGeom>
        </p:spPr>
      </p:pic>
    </p:spTree>
    <p:extLst>
      <p:ext uri="{BB962C8B-B14F-4D97-AF65-F5344CB8AC3E}">
        <p14:creationId xmlns:p14="http://schemas.microsoft.com/office/powerpoint/2010/main" val="18981273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1F7DA9-384B-2B4E-BE47-B893DA74D403}"/>
              </a:ext>
            </a:extLst>
          </p:cNvPr>
          <p:cNvSpPr>
            <a:spLocks noGrp="1"/>
          </p:cNvSpPr>
          <p:nvPr>
            <p:ph type="ftr" sz="quarter" idx="3"/>
          </p:nvPr>
        </p:nvSpPr>
        <p:spPr/>
        <p:txBody>
          <a:bodyPr/>
          <a:lstStyle/>
          <a:p>
            <a:fld id="{4FA0DBC6-734D-3343-96CB-7415BB7FDCF1}" type="slidenum">
              <a:rPr lang="en-US" smtClean="0"/>
              <a:pPr/>
              <a:t>15</a:t>
            </a:fld>
            <a:endParaRPr lang="en-US" dirty="0"/>
          </a:p>
        </p:txBody>
      </p:sp>
      <p:sp>
        <p:nvSpPr>
          <p:cNvPr id="6" name="Google Shape;119;p19">
            <a:extLst>
              <a:ext uri="{FF2B5EF4-FFF2-40B4-BE49-F238E27FC236}">
                <a16:creationId xmlns:a16="http://schemas.microsoft.com/office/drawing/2014/main" id="{25BC87F5-EC14-1E42-A6E9-90E2759C0F29}"/>
              </a:ext>
            </a:extLst>
          </p:cNvPr>
          <p:cNvSpPr txBox="1"/>
          <p:nvPr/>
        </p:nvSpPr>
        <p:spPr>
          <a:xfrm>
            <a:off x="630195" y="2310920"/>
            <a:ext cx="6869732" cy="18245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0469" tIns="80469" rIns="80469" bIns="80469">
            <a:spAutoFit/>
          </a:bodyPr>
          <a:lstStyle>
            <a:lvl1pPr algn="l" defTabSz="1613647">
              <a:defRPr sz="3600" b="0">
                <a:solidFill>
                  <a:srgbClr val="04295A"/>
                </a:solidFill>
                <a:latin typeface="Eurostile"/>
                <a:ea typeface="Eurostile"/>
                <a:cs typeface="Eurostile"/>
                <a:sym typeface="Eurostile"/>
              </a:defRPr>
            </a:lvl1pPr>
          </a:lstStyle>
          <a:p>
            <a:pPr algn="ctr"/>
            <a:r>
              <a:rPr lang="en-US" dirty="0">
                <a:solidFill>
                  <a:srgbClr val="80CBCD"/>
                </a:solidFill>
                <a:latin typeface="Arial Regular"/>
              </a:rPr>
              <a:t>Shift to “Remote” Sales</a:t>
            </a:r>
          </a:p>
          <a:p>
            <a:pPr algn="ctr"/>
            <a:endParaRPr lang="en-US" sz="1800" dirty="0">
              <a:solidFill>
                <a:schemeClr val="bg1"/>
              </a:solidFill>
              <a:latin typeface="Arial Regular"/>
            </a:endParaRPr>
          </a:p>
          <a:p>
            <a:pPr algn="ctr"/>
            <a:r>
              <a:rPr lang="en-US" sz="1800" dirty="0">
                <a:solidFill>
                  <a:schemeClr val="bg1"/>
                </a:solidFill>
                <a:latin typeface="Arial Regular"/>
              </a:rPr>
              <a:t>LenderClose has always done prospecting and deal-closings “remotely”, however, everyone was always in the office. It was inside sales, not remote sales. Coronavirus changed everything.</a:t>
            </a:r>
            <a:endParaRPr sz="1800" dirty="0">
              <a:solidFill>
                <a:schemeClr val="bg1"/>
              </a:solidFill>
              <a:latin typeface="Arial Regular"/>
            </a:endParaRPr>
          </a:p>
        </p:txBody>
      </p:sp>
    </p:spTree>
    <p:extLst>
      <p:ext uri="{BB962C8B-B14F-4D97-AF65-F5344CB8AC3E}">
        <p14:creationId xmlns:p14="http://schemas.microsoft.com/office/powerpoint/2010/main" val="171433341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0D82314-DE94-1C4E-8EA2-474BC64A6F75}"/>
              </a:ext>
            </a:extLst>
          </p:cNvPr>
          <p:cNvSpPr>
            <a:spLocks noGrp="1"/>
          </p:cNvSpPr>
          <p:nvPr>
            <p:ph idx="1"/>
          </p:nvPr>
        </p:nvSpPr>
        <p:spPr>
          <a:xfrm>
            <a:off x="520700" y="1233858"/>
            <a:ext cx="4609782" cy="5305054"/>
          </a:xfrm>
        </p:spPr>
        <p:txBody>
          <a:bodyPr>
            <a:normAutofit fontScale="62500" lnSpcReduction="20000"/>
          </a:bodyPr>
          <a:lstStyle/>
          <a:p>
            <a:r>
              <a:rPr lang="en-US" sz="2400" dirty="0"/>
              <a:t>When it was time to move, we moved quickly:</a:t>
            </a:r>
          </a:p>
          <a:p>
            <a:pPr lvl="1"/>
            <a:r>
              <a:rPr lang="en-US" dirty="0">
                <a:solidFill>
                  <a:srgbClr val="149447"/>
                </a:solidFill>
              </a:rPr>
              <a:t>March 6 – Let the board know we had a plan if the team needed to be moved to WFH. Didn’t think it would be necessary until big employers made the move.</a:t>
            </a:r>
          </a:p>
          <a:p>
            <a:pPr lvl="1"/>
            <a:r>
              <a:rPr lang="en-US" dirty="0">
                <a:solidFill>
                  <a:srgbClr val="149447"/>
                </a:solidFill>
              </a:rPr>
              <a:t>March 10 – It felt like the virus was spreading quickly, decided to make the move on Friday, March 13.</a:t>
            </a:r>
          </a:p>
          <a:p>
            <a:pPr lvl="1"/>
            <a:r>
              <a:rPr lang="en-US" dirty="0">
                <a:solidFill>
                  <a:srgbClr val="149447"/>
                </a:solidFill>
              </a:rPr>
              <a:t>March 11 – In the morning, I wrote up the memo to the team to be distributed March 13 and boarded a plane.</a:t>
            </a:r>
          </a:p>
          <a:p>
            <a:pPr lvl="1"/>
            <a:r>
              <a:rPr lang="en-US" dirty="0">
                <a:solidFill>
                  <a:srgbClr val="149447"/>
                </a:solidFill>
              </a:rPr>
              <a:t>March 11 – Landed in Chicago, ghost town. Surreal experience. Decided on the spot to send everyone home immediately. In DSM, the team packed up their stuff, cleaned their surfaces and headed home.</a:t>
            </a:r>
          </a:p>
          <a:p>
            <a:pPr lvl="1"/>
            <a:r>
              <a:rPr lang="en-US" dirty="0">
                <a:solidFill>
                  <a:srgbClr val="149447"/>
                </a:solidFill>
              </a:rPr>
              <a:t>Two weeks later, partners started asking what our plan was for disaster recovery. Fun to tell them we had been executing for two weeks and they didn’t know!</a:t>
            </a:r>
          </a:p>
        </p:txBody>
      </p:sp>
      <p:sp>
        <p:nvSpPr>
          <p:cNvPr id="3" name="Title 2">
            <a:extLst>
              <a:ext uri="{FF2B5EF4-FFF2-40B4-BE49-F238E27FC236}">
                <a16:creationId xmlns:a16="http://schemas.microsoft.com/office/drawing/2014/main" id="{0F4412FD-9AA9-054E-B0C3-EEC7C235D931}"/>
              </a:ext>
            </a:extLst>
          </p:cNvPr>
          <p:cNvSpPr>
            <a:spLocks noGrp="1"/>
          </p:cNvSpPr>
          <p:nvPr>
            <p:ph type="title"/>
          </p:nvPr>
        </p:nvSpPr>
        <p:spPr>
          <a:xfrm>
            <a:off x="520700" y="317635"/>
            <a:ext cx="11400289" cy="636958"/>
          </a:xfrm>
        </p:spPr>
        <p:txBody>
          <a:bodyPr>
            <a:noAutofit/>
          </a:bodyPr>
          <a:lstStyle/>
          <a:p>
            <a:r>
              <a:rPr lang="en-US" dirty="0"/>
              <a:t>Timeline</a:t>
            </a:r>
          </a:p>
        </p:txBody>
      </p:sp>
      <p:sp>
        <p:nvSpPr>
          <p:cNvPr id="4" name="Footer Placeholder 3">
            <a:extLst>
              <a:ext uri="{FF2B5EF4-FFF2-40B4-BE49-F238E27FC236}">
                <a16:creationId xmlns:a16="http://schemas.microsoft.com/office/drawing/2014/main" id="{170ADC12-DBDA-BD42-A1F6-20F0BFC3E922}"/>
              </a:ext>
            </a:extLst>
          </p:cNvPr>
          <p:cNvSpPr>
            <a:spLocks noGrp="1"/>
          </p:cNvSpPr>
          <p:nvPr>
            <p:ph type="ftr" sz="quarter" idx="3"/>
          </p:nvPr>
        </p:nvSpPr>
        <p:spPr/>
        <p:txBody>
          <a:bodyPr/>
          <a:lstStyle/>
          <a:p>
            <a:fld id="{CA20C629-3DF7-C045-91A2-72A20509DD27}" type="slidenum">
              <a:rPr lang="en-US" smtClean="0"/>
              <a:pPr/>
              <a:t>16</a:t>
            </a:fld>
            <a:endParaRPr lang="en-US" dirty="0"/>
          </a:p>
        </p:txBody>
      </p:sp>
      <p:pic>
        <p:nvPicPr>
          <p:cNvPr id="13" name="Picture 12" descr="A person standing in a kitchen&#10;&#10;Description automatically generated">
            <a:extLst>
              <a:ext uri="{FF2B5EF4-FFF2-40B4-BE49-F238E27FC236}">
                <a16:creationId xmlns:a16="http://schemas.microsoft.com/office/drawing/2014/main" id="{CD1DEC79-6685-4A5D-9055-77F81F5B9B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2342" y="3391099"/>
            <a:ext cx="2920162" cy="1828800"/>
          </a:xfrm>
          <a:prstGeom prst="rect">
            <a:avLst/>
          </a:prstGeom>
        </p:spPr>
      </p:pic>
      <p:pic>
        <p:nvPicPr>
          <p:cNvPr id="15" name="Picture 14" descr="A picture containing indoor, computer, photo, sitting&#10;&#10;Description automatically generated">
            <a:extLst>
              <a:ext uri="{FF2B5EF4-FFF2-40B4-BE49-F238E27FC236}">
                <a16:creationId xmlns:a16="http://schemas.microsoft.com/office/drawing/2014/main" id="{18813F8F-30C4-4A9B-AE16-48783E8CB8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7675593" y="1556375"/>
            <a:ext cx="2438400" cy="1828800"/>
          </a:xfrm>
          <a:prstGeom prst="rect">
            <a:avLst/>
          </a:prstGeom>
        </p:spPr>
      </p:pic>
      <p:pic>
        <p:nvPicPr>
          <p:cNvPr id="17" name="Picture 16" descr="A person sitting at a table&#10;&#10;Description automatically generated">
            <a:extLst>
              <a:ext uri="{FF2B5EF4-FFF2-40B4-BE49-F238E27FC236}">
                <a16:creationId xmlns:a16="http://schemas.microsoft.com/office/drawing/2014/main" id="{818BA77E-987D-444B-8D0A-4F74E911FD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7193" y="1233858"/>
            <a:ext cx="2438400" cy="1828800"/>
          </a:xfrm>
          <a:prstGeom prst="rect">
            <a:avLst/>
          </a:prstGeom>
        </p:spPr>
      </p:pic>
      <p:pic>
        <p:nvPicPr>
          <p:cNvPr id="6" name="Picture 5" descr="A picture containing indoor, table, wooden, sitting&#10;&#10;Description automatically generated">
            <a:extLst>
              <a:ext uri="{FF2B5EF4-FFF2-40B4-BE49-F238E27FC236}">
                <a16:creationId xmlns:a16="http://schemas.microsoft.com/office/drawing/2014/main" id="{47455DBA-E5D4-47FA-B1C9-EA0240247DB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6740636" y="4596221"/>
            <a:ext cx="2325774" cy="1744330"/>
          </a:xfrm>
          <a:prstGeom prst="rect">
            <a:avLst/>
          </a:prstGeom>
        </p:spPr>
      </p:pic>
      <p:pic>
        <p:nvPicPr>
          <p:cNvPr id="11" name="Picture 10" descr="A picture containing indoor, clock, sitting, man&#10;&#10;Description automatically generated">
            <a:extLst>
              <a:ext uri="{FF2B5EF4-FFF2-40B4-BE49-F238E27FC236}">
                <a16:creationId xmlns:a16="http://schemas.microsoft.com/office/drawing/2014/main" id="{90EC2637-56CE-4D4D-9BD7-A328B6A0C7D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9717357" y="2169068"/>
            <a:ext cx="2360441" cy="1770331"/>
          </a:xfrm>
          <a:prstGeom prst="rect">
            <a:avLst/>
          </a:prstGeom>
        </p:spPr>
      </p:pic>
      <p:pic>
        <p:nvPicPr>
          <p:cNvPr id="9" name="Picture 8" descr="A computer sitting on top of a wooden table&#10;&#10;Description automatically generated">
            <a:extLst>
              <a:ext uri="{FF2B5EF4-FFF2-40B4-BE49-F238E27FC236}">
                <a16:creationId xmlns:a16="http://schemas.microsoft.com/office/drawing/2014/main" id="{B4107E1C-0889-4272-BAAE-5543D8E2CD6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88463" y="3054234"/>
            <a:ext cx="2438400" cy="1828800"/>
          </a:xfrm>
          <a:prstGeom prst="rect">
            <a:avLst/>
          </a:prstGeom>
        </p:spPr>
      </p:pic>
    </p:spTree>
    <p:extLst>
      <p:ext uri="{BB962C8B-B14F-4D97-AF65-F5344CB8AC3E}">
        <p14:creationId xmlns:p14="http://schemas.microsoft.com/office/powerpoint/2010/main" val="203806273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0D82314-DE94-1C4E-8EA2-474BC64A6F75}"/>
              </a:ext>
            </a:extLst>
          </p:cNvPr>
          <p:cNvSpPr>
            <a:spLocks noGrp="1"/>
          </p:cNvSpPr>
          <p:nvPr>
            <p:ph idx="1"/>
          </p:nvPr>
        </p:nvSpPr>
        <p:spPr>
          <a:xfrm>
            <a:off x="514446" y="1478131"/>
            <a:ext cx="5249931" cy="4351338"/>
          </a:xfrm>
        </p:spPr>
        <p:txBody>
          <a:bodyPr>
            <a:normAutofit/>
          </a:bodyPr>
          <a:lstStyle/>
          <a:p>
            <a:r>
              <a:rPr lang="en-US" sz="2400" dirty="0"/>
              <a:t>Miss the face-to-face interaction</a:t>
            </a:r>
          </a:p>
          <a:p>
            <a:pPr lvl="2"/>
            <a:r>
              <a:rPr lang="en-US" dirty="0">
                <a:solidFill>
                  <a:srgbClr val="149447"/>
                </a:solidFill>
              </a:rPr>
              <a:t>No water cooler talk</a:t>
            </a:r>
          </a:p>
          <a:p>
            <a:pPr lvl="2"/>
            <a:r>
              <a:rPr lang="en-US" dirty="0">
                <a:solidFill>
                  <a:srgbClr val="149447"/>
                </a:solidFill>
              </a:rPr>
              <a:t>Utilizing Slack</a:t>
            </a:r>
          </a:p>
          <a:p>
            <a:pPr lvl="2"/>
            <a:r>
              <a:rPr lang="en-US" dirty="0">
                <a:solidFill>
                  <a:srgbClr val="149447"/>
                </a:solidFill>
              </a:rPr>
              <a:t>Smaller group meetings</a:t>
            </a:r>
          </a:p>
        </p:txBody>
      </p:sp>
      <p:sp>
        <p:nvSpPr>
          <p:cNvPr id="3" name="Title 2">
            <a:extLst>
              <a:ext uri="{FF2B5EF4-FFF2-40B4-BE49-F238E27FC236}">
                <a16:creationId xmlns:a16="http://schemas.microsoft.com/office/drawing/2014/main" id="{0F4412FD-9AA9-054E-B0C3-EEC7C235D931}"/>
              </a:ext>
            </a:extLst>
          </p:cNvPr>
          <p:cNvSpPr>
            <a:spLocks noGrp="1"/>
          </p:cNvSpPr>
          <p:nvPr>
            <p:ph type="title"/>
          </p:nvPr>
        </p:nvSpPr>
        <p:spPr>
          <a:xfrm>
            <a:off x="520700" y="317635"/>
            <a:ext cx="11400289" cy="636958"/>
          </a:xfrm>
        </p:spPr>
        <p:txBody>
          <a:bodyPr>
            <a:noAutofit/>
          </a:bodyPr>
          <a:lstStyle/>
          <a:p>
            <a:r>
              <a:rPr lang="en-US" dirty="0"/>
              <a:t>Some things have changed</a:t>
            </a:r>
          </a:p>
        </p:txBody>
      </p:sp>
      <p:sp>
        <p:nvSpPr>
          <p:cNvPr id="4" name="Footer Placeholder 3">
            <a:extLst>
              <a:ext uri="{FF2B5EF4-FFF2-40B4-BE49-F238E27FC236}">
                <a16:creationId xmlns:a16="http://schemas.microsoft.com/office/drawing/2014/main" id="{170ADC12-DBDA-BD42-A1F6-20F0BFC3E922}"/>
              </a:ext>
            </a:extLst>
          </p:cNvPr>
          <p:cNvSpPr>
            <a:spLocks noGrp="1"/>
          </p:cNvSpPr>
          <p:nvPr>
            <p:ph type="ftr" sz="quarter" idx="3"/>
          </p:nvPr>
        </p:nvSpPr>
        <p:spPr/>
        <p:txBody>
          <a:bodyPr/>
          <a:lstStyle/>
          <a:p>
            <a:fld id="{CA20C629-3DF7-C045-91A2-72A20509DD27}" type="slidenum">
              <a:rPr lang="en-US" smtClean="0"/>
              <a:pPr/>
              <a:t>17</a:t>
            </a:fld>
            <a:endParaRPr lang="en-US" dirty="0"/>
          </a:p>
        </p:txBody>
      </p:sp>
      <p:pic>
        <p:nvPicPr>
          <p:cNvPr id="2" name="Picture 1">
            <a:extLst>
              <a:ext uri="{FF2B5EF4-FFF2-40B4-BE49-F238E27FC236}">
                <a16:creationId xmlns:a16="http://schemas.microsoft.com/office/drawing/2014/main" id="{150B90D0-E2BB-4026-83B0-50941E625D23}"/>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5276094" y="1374230"/>
            <a:ext cx="3333037" cy="4940989"/>
          </a:xfrm>
          <a:prstGeom prst="rect">
            <a:avLst/>
          </a:prstGeom>
        </p:spPr>
      </p:pic>
      <p:sp>
        <p:nvSpPr>
          <p:cNvPr id="5" name="TextBox 4">
            <a:extLst>
              <a:ext uri="{FF2B5EF4-FFF2-40B4-BE49-F238E27FC236}">
                <a16:creationId xmlns:a16="http://schemas.microsoft.com/office/drawing/2014/main" id="{7221333A-CB1C-4772-98EC-A37CADF2A497}"/>
              </a:ext>
            </a:extLst>
          </p:cNvPr>
          <p:cNvSpPr txBox="1"/>
          <p:nvPr/>
        </p:nvSpPr>
        <p:spPr>
          <a:xfrm>
            <a:off x="7654409" y="6418366"/>
            <a:ext cx="3925954"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900" dirty="0">
                <a:solidFill>
                  <a:schemeClr val="tx1">
                    <a:lumMod val="60000"/>
                    <a:lumOff val="40000"/>
                  </a:schemeClr>
                </a:solidFill>
                <a:hlinkClick r:id="rId3" tooltip="https://blogs.commons.georgetown.edu/cctp-748-fall2014/2014/02/02/the-water-cooler-talk-how-we-consume-and-share-information-and-media/">
                  <a:extLst>
                    <a:ext uri="{A12FA001-AC4F-418D-AE19-62706E023703}">
                      <ahyp:hlinkClr xmlns:ahyp="http://schemas.microsoft.com/office/drawing/2018/hyperlinkcolor" val="tx"/>
                    </a:ext>
                  </a:extLst>
                </a:hlinkClick>
              </a:rPr>
              <a:t>This Photo</a:t>
            </a:r>
            <a:r>
              <a:rPr lang="en-US" sz="900" dirty="0">
                <a:solidFill>
                  <a:schemeClr val="tx1">
                    <a:lumMod val="60000"/>
                    <a:lumOff val="40000"/>
                  </a:schemeClr>
                </a:solidFill>
              </a:rPr>
              <a:t> by Unknown Author is licensed under </a:t>
            </a:r>
            <a:r>
              <a:rPr lang="en-US" sz="900" dirty="0">
                <a:solidFill>
                  <a:schemeClr val="tx1">
                    <a:lumMod val="60000"/>
                    <a:lumOff val="40000"/>
                  </a:schemeClr>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900" dirty="0">
              <a:solidFill>
                <a:schemeClr val="tx1">
                  <a:lumMod val="60000"/>
                  <a:lumOff val="40000"/>
                </a:schemeClr>
              </a:solidFill>
            </a:endParaRPr>
          </a:p>
        </p:txBody>
      </p:sp>
      <p:pic>
        <p:nvPicPr>
          <p:cNvPr id="7" name="Picture 6" descr="Break Time O Fox">
            <a:extLst>
              <a:ext uri="{FF2B5EF4-FFF2-40B4-BE49-F238E27FC236}">
                <a16:creationId xmlns:a16="http://schemas.microsoft.com/office/drawing/2014/main" id="{B01168EE-696C-416D-A492-428DCB15BB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7327" y="3653800"/>
            <a:ext cx="2473036" cy="2473036"/>
          </a:xfrm>
          <a:prstGeom prst="rect">
            <a:avLst/>
          </a:prstGeom>
        </p:spPr>
      </p:pic>
    </p:spTree>
    <p:extLst>
      <p:ext uri="{BB962C8B-B14F-4D97-AF65-F5344CB8AC3E}">
        <p14:creationId xmlns:p14="http://schemas.microsoft.com/office/powerpoint/2010/main" val="101131281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0D82314-DE94-1C4E-8EA2-474BC64A6F75}"/>
              </a:ext>
            </a:extLst>
          </p:cNvPr>
          <p:cNvSpPr>
            <a:spLocks noGrp="1"/>
          </p:cNvSpPr>
          <p:nvPr>
            <p:ph idx="1"/>
          </p:nvPr>
        </p:nvSpPr>
        <p:spPr>
          <a:xfrm>
            <a:off x="514447" y="1478131"/>
            <a:ext cx="5162148" cy="4351338"/>
          </a:xfrm>
        </p:spPr>
        <p:txBody>
          <a:bodyPr>
            <a:normAutofit/>
          </a:bodyPr>
          <a:lstStyle/>
          <a:p>
            <a:r>
              <a:rPr lang="en-US" sz="2400" dirty="0"/>
              <a:t>Philosophies have not changed!</a:t>
            </a:r>
          </a:p>
          <a:p>
            <a:pPr lvl="2"/>
            <a:r>
              <a:rPr lang="en-US" dirty="0">
                <a:solidFill>
                  <a:srgbClr val="149447"/>
                </a:solidFill>
              </a:rPr>
              <a:t>Still must sell</a:t>
            </a:r>
          </a:p>
          <a:p>
            <a:pPr lvl="2"/>
            <a:r>
              <a:rPr lang="en-US" dirty="0">
                <a:solidFill>
                  <a:srgbClr val="149447"/>
                </a:solidFill>
              </a:rPr>
              <a:t>Intentional about culture!</a:t>
            </a:r>
          </a:p>
          <a:p>
            <a:pPr lvl="2"/>
            <a:r>
              <a:rPr lang="en-US" dirty="0">
                <a:solidFill>
                  <a:srgbClr val="149447"/>
                </a:solidFill>
              </a:rPr>
              <a:t>Energy</a:t>
            </a:r>
          </a:p>
          <a:p>
            <a:pPr lvl="2"/>
            <a:r>
              <a:rPr lang="en-US" dirty="0">
                <a:solidFill>
                  <a:srgbClr val="149447"/>
                </a:solidFill>
              </a:rPr>
              <a:t>Attitude</a:t>
            </a:r>
          </a:p>
          <a:p>
            <a:pPr lvl="2"/>
            <a:r>
              <a:rPr lang="en-US" dirty="0">
                <a:solidFill>
                  <a:srgbClr val="149447"/>
                </a:solidFill>
              </a:rPr>
              <a:t>Growth</a:t>
            </a:r>
          </a:p>
          <a:p>
            <a:pPr lvl="2"/>
            <a:r>
              <a:rPr lang="en-US" dirty="0">
                <a:solidFill>
                  <a:srgbClr val="149447"/>
                </a:solidFill>
              </a:rPr>
              <a:t>Process and activities</a:t>
            </a:r>
          </a:p>
          <a:p>
            <a:pPr lvl="2"/>
            <a:endParaRPr lang="en-US" dirty="0">
              <a:solidFill>
                <a:srgbClr val="149447"/>
              </a:solidFill>
            </a:endParaRPr>
          </a:p>
        </p:txBody>
      </p:sp>
      <p:sp>
        <p:nvSpPr>
          <p:cNvPr id="3" name="Title 2">
            <a:extLst>
              <a:ext uri="{FF2B5EF4-FFF2-40B4-BE49-F238E27FC236}">
                <a16:creationId xmlns:a16="http://schemas.microsoft.com/office/drawing/2014/main" id="{0F4412FD-9AA9-054E-B0C3-EEC7C235D931}"/>
              </a:ext>
            </a:extLst>
          </p:cNvPr>
          <p:cNvSpPr>
            <a:spLocks noGrp="1"/>
          </p:cNvSpPr>
          <p:nvPr>
            <p:ph type="title"/>
          </p:nvPr>
        </p:nvSpPr>
        <p:spPr>
          <a:xfrm>
            <a:off x="520700" y="317635"/>
            <a:ext cx="11400289" cy="636958"/>
          </a:xfrm>
        </p:spPr>
        <p:txBody>
          <a:bodyPr>
            <a:noAutofit/>
          </a:bodyPr>
          <a:lstStyle/>
          <a:p>
            <a:r>
              <a:rPr lang="en-US" dirty="0"/>
              <a:t>Some things have not changed</a:t>
            </a:r>
          </a:p>
        </p:txBody>
      </p:sp>
      <p:sp>
        <p:nvSpPr>
          <p:cNvPr id="4" name="Footer Placeholder 3">
            <a:extLst>
              <a:ext uri="{FF2B5EF4-FFF2-40B4-BE49-F238E27FC236}">
                <a16:creationId xmlns:a16="http://schemas.microsoft.com/office/drawing/2014/main" id="{170ADC12-DBDA-BD42-A1F6-20F0BFC3E922}"/>
              </a:ext>
            </a:extLst>
          </p:cNvPr>
          <p:cNvSpPr>
            <a:spLocks noGrp="1"/>
          </p:cNvSpPr>
          <p:nvPr>
            <p:ph type="ftr" sz="quarter" idx="3"/>
          </p:nvPr>
        </p:nvSpPr>
        <p:spPr/>
        <p:txBody>
          <a:bodyPr/>
          <a:lstStyle/>
          <a:p>
            <a:fld id="{CA20C629-3DF7-C045-91A2-72A20509DD27}" type="slidenum">
              <a:rPr lang="en-US" smtClean="0"/>
              <a:pPr/>
              <a:t>18</a:t>
            </a:fld>
            <a:endParaRPr lang="en-US" dirty="0"/>
          </a:p>
        </p:txBody>
      </p:sp>
      <p:pic>
        <p:nvPicPr>
          <p:cNvPr id="1026" name="Picture 2" descr="step brothers meme | There's so much room for activities! - Step ...">
            <a:extLst>
              <a:ext uri="{FF2B5EF4-FFF2-40B4-BE49-F238E27FC236}">
                <a16:creationId xmlns:a16="http://schemas.microsoft.com/office/drawing/2014/main" id="{2CE965F9-7FA9-487E-9219-B6E1D61A4E9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29142" y="2752900"/>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76872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1F7DA9-384B-2B4E-BE47-B893DA74D403}"/>
              </a:ext>
            </a:extLst>
          </p:cNvPr>
          <p:cNvSpPr>
            <a:spLocks noGrp="1"/>
          </p:cNvSpPr>
          <p:nvPr>
            <p:ph type="ftr" sz="quarter" idx="3"/>
          </p:nvPr>
        </p:nvSpPr>
        <p:spPr/>
        <p:txBody>
          <a:bodyPr/>
          <a:lstStyle/>
          <a:p>
            <a:fld id="{4FA0DBC6-734D-3343-96CB-7415BB7FDCF1}" type="slidenum">
              <a:rPr lang="en-US" smtClean="0"/>
              <a:pPr/>
              <a:t>19</a:t>
            </a:fld>
            <a:endParaRPr lang="en-US" dirty="0"/>
          </a:p>
        </p:txBody>
      </p:sp>
      <p:sp>
        <p:nvSpPr>
          <p:cNvPr id="6" name="Google Shape;119;p19">
            <a:extLst>
              <a:ext uri="{FF2B5EF4-FFF2-40B4-BE49-F238E27FC236}">
                <a16:creationId xmlns:a16="http://schemas.microsoft.com/office/drawing/2014/main" id="{25BC87F5-EC14-1E42-A6E9-90E2759C0F29}"/>
              </a:ext>
            </a:extLst>
          </p:cNvPr>
          <p:cNvSpPr txBox="1"/>
          <p:nvPr/>
        </p:nvSpPr>
        <p:spPr>
          <a:xfrm>
            <a:off x="630195" y="2310920"/>
            <a:ext cx="6869732" cy="2655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0469" tIns="80469" rIns="80469" bIns="80469">
            <a:spAutoFit/>
          </a:bodyPr>
          <a:lstStyle>
            <a:lvl1pPr algn="l" defTabSz="1613647">
              <a:defRPr sz="3600" b="0">
                <a:solidFill>
                  <a:srgbClr val="04295A"/>
                </a:solidFill>
                <a:latin typeface="Eurostile"/>
                <a:ea typeface="Eurostile"/>
                <a:cs typeface="Eurostile"/>
                <a:sym typeface="Eurostile"/>
              </a:defRPr>
            </a:lvl1pPr>
          </a:lstStyle>
          <a:p>
            <a:pPr algn="ctr"/>
            <a:r>
              <a:rPr lang="en-US" dirty="0">
                <a:solidFill>
                  <a:srgbClr val="80CBCD"/>
                </a:solidFill>
                <a:latin typeface="Arial Regular"/>
              </a:rPr>
              <a:t>Tools</a:t>
            </a:r>
          </a:p>
          <a:p>
            <a:pPr algn="ctr"/>
            <a:endParaRPr lang="en-US" sz="1800" dirty="0">
              <a:solidFill>
                <a:schemeClr val="bg1"/>
              </a:solidFill>
              <a:latin typeface="Arial Regular"/>
            </a:endParaRPr>
          </a:p>
          <a:p>
            <a:pPr algn="ctr"/>
            <a:r>
              <a:rPr lang="en-US" sz="1800" dirty="0">
                <a:solidFill>
                  <a:schemeClr val="bg1"/>
                </a:solidFill>
                <a:latin typeface="Arial Regular"/>
              </a:rPr>
              <a:t>These are a few tools we use to manage our process.</a:t>
            </a:r>
          </a:p>
          <a:p>
            <a:pPr algn="ctr"/>
            <a:endParaRPr lang="en-US" sz="1800" dirty="0">
              <a:solidFill>
                <a:schemeClr val="bg1"/>
              </a:solidFill>
              <a:latin typeface="Arial Regular"/>
            </a:endParaRPr>
          </a:p>
          <a:p>
            <a:pPr algn="ctr"/>
            <a:r>
              <a:rPr lang="en-US" sz="1800" dirty="0">
                <a:solidFill>
                  <a:schemeClr val="bg1"/>
                </a:solidFill>
                <a:latin typeface="Arial Regular"/>
              </a:rPr>
              <a:t>LenderClose breaks out our sales team into acquisition and account management. Both equally important. </a:t>
            </a:r>
          </a:p>
          <a:p>
            <a:pPr algn="ctr"/>
            <a:endParaRPr lang="en-US" sz="1800" dirty="0">
              <a:solidFill>
                <a:schemeClr val="bg1"/>
              </a:solidFill>
              <a:latin typeface="Arial Regular"/>
            </a:endParaRPr>
          </a:p>
          <a:p>
            <a:pPr algn="ctr"/>
            <a:r>
              <a:rPr lang="en-US" sz="1800" dirty="0">
                <a:solidFill>
                  <a:schemeClr val="bg1"/>
                </a:solidFill>
                <a:latin typeface="Arial Regular"/>
              </a:rPr>
              <a:t>To say I obsess about process is an understatement.</a:t>
            </a:r>
            <a:endParaRPr sz="1800" dirty="0">
              <a:solidFill>
                <a:schemeClr val="bg1"/>
              </a:solidFill>
              <a:latin typeface="Arial Regular"/>
            </a:endParaRPr>
          </a:p>
        </p:txBody>
      </p:sp>
    </p:spTree>
    <p:extLst>
      <p:ext uri="{BB962C8B-B14F-4D97-AF65-F5344CB8AC3E}">
        <p14:creationId xmlns:p14="http://schemas.microsoft.com/office/powerpoint/2010/main" val="255975004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0D82314-DE94-1C4E-8EA2-474BC64A6F75}"/>
              </a:ext>
            </a:extLst>
          </p:cNvPr>
          <p:cNvSpPr>
            <a:spLocks noGrp="1"/>
          </p:cNvSpPr>
          <p:nvPr>
            <p:ph idx="1"/>
          </p:nvPr>
        </p:nvSpPr>
        <p:spPr>
          <a:xfrm>
            <a:off x="514447" y="1478131"/>
            <a:ext cx="4609782" cy="4351338"/>
          </a:xfrm>
        </p:spPr>
        <p:txBody>
          <a:bodyPr>
            <a:normAutofit/>
          </a:bodyPr>
          <a:lstStyle/>
          <a:p>
            <a:r>
              <a:rPr lang="en-US" sz="2400" dirty="0"/>
              <a:t>What are we talking about?</a:t>
            </a:r>
          </a:p>
          <a:p>
            <a:pPr lvl="2"/>
            <a:r>
              <a:rPr lang="en-US" dirty="0">
                <a:solidFill>
                  <a:srgbClr val="149447"/>
                </a:solidFill>
              </a:rPr>
              <a:t>LenderClose</a:t>
            </a:r>
          </a:p>
          <a:p>
            <a:pPr lvl="2"/>
            <a:r>
              <a:rPr lang="en-US" dirty="0">
                <a:solidFill>
                  <a:srgbClr val="149447"/>
                </a:solidFill>
              </a:rPr>
              <a:t>Sales philosophies</a:t>
            </a:r>
          </a:p>
          <a:p>
            <a:pPr lvl="2"/>
            <a:r>
              <a:rPr lang="en-US" dirty="0">
                <a:solidFill>
                  <a:srgbClr val="149447"/>
                </a:solidFill>
              </a:rPr>
              <a:t>Shift to “remote” sales</a:t>
            </a:r>
          </a:p>
          <a:p>
            <a:pPr lvl="2"/>
            <a:r>
              <a:rPr lang="en-US" dirty="0">
                <a:solidFill>
                  <a:srgbClr val="149447"/>
                </a:solidFill>
              </a:rPr>
              <a:t>Tools</a:t>
            </a:r>
          </a:p>
          <a:p>
            <a:pPr lvl="2"/>
            <a:r>
              <a:rPr lang="en-US" dirty="0">
                <a:solidFill>
                  <a:srgbClr val="149447"/>
                </a:solidFill>
              </a:rPr>
              <a:t>Super send-off</a:t>
            </a:r>
          </a:p>
        </p:txBody>
      </p:sp>
      <p:sp>
        <p:nvSpPr>
          <p:cNvPr id="3" name="Title 2">
            <a:extLst>
              <a:ext uri="{FF2B5EF4-FFF2-40B4-BE49-F238E27FC236}">
                <a16:creationId xmlns:a16="http://schemas.microsoft.com/office/drawing/2014/main" id="{0F4412FD-9AA9-054E-B0C3-EEC7C235D931}"/>
              </a:ext>
            </a:extLst>
          </p:cNvPr>
          <p:cNvSpPr>
            <a:spLocks noGrp="1"/>
          </p:cNvSpPr>
          <p:nvPr>
            <p:ph type="title"/>
          </p:nvPr>
        </p:nvSpPr>
        <p:spPr>
          <a:xfrm>
            <a:off x="520700" y="317635"/>
            <a:ext cx="11400289" cy="636958"/>
          </a:xfrm>
        </p:spPr>
        <p:txBody>
          <a:bodyPr>
            <a:noAutofit/>
          </a:bodyPr>
          <a:lstStyle/>
          <a:p>
            <a:r>
              <a:rPr lang="en-US" dirty="0"/>
              <a:t>Agenda</a:t>
            </a:r>
          </a:p>
        </p:txBody>
      </p:sp>
      <p:sp>
        <p:nvSpPr>
          <p:cNvPr id="4" name="Footer Placeholder 3">
            <a:extLst>
              <a:ext uri="{FF2B5EF4-FFF2-40B4-BE49-F238E27FC236}">
                <a16:creationId xmlns:a16="http://schemas.microsoft.com/office/drawing/2014/main" id="{170ADC12-DBDA-BD42-A1F6-20F0BFC3E922}"/>
              </a:ext>
            </a:extLst>
          </p:cNvPr>
          <p:cNvSpPr>
            <a:spLocks noGrp="1"/>
          </p:cNvSpPr>
          <p:nvPr>
            <p:ph type="ftr" sz="quarter" idx="3"/>
          </p:nvPr>
        </p:nvSpPr>
        <p:spPr/>
        <p:txBody>
          <a:bodyPr/>
          <a:lstStyle/>
          <a:p>
            <a:fld id="{CA20C629-3DF7-C045-91A2-72A20509DD27}" type="slidenum">
              <a:rPr lang="en-US" smtClean="0"/>
              <a:pPr/>
              <a:t>2</a:t>
            </a:fld>
            <a:endParaRPr lang="en-US" dirty="0"/>
          </a:p>
        </p:txBody>
      </p:sp>
      <p:pic>
        <p:nvPicPr>
          <p:cNvPr id="5" name="Picture 4" descr="Thumbs Up O Fox">
            <a:extLst>
              <a:ext uri="{FF2B5EF4-FFF2-40B4-BE49-F238E27FC236}">
                <a16:creationId xmlns:a16="http://schemas.microsoft.com/office/drawing/2014/main" id="{E7C3518C-D92A-A048-8DD2-A4758F94FE5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691358" y="1706849"/>
            <a:ext cx="3897244" cy="3897244"/>
          </a:xfrm>
          <a:prstGeom prst="rect">
            <a:avLst/>
          </a:prstGeom>
        </p:spPr>
      </p:pic>
    </p:spTree>
    <p:extLst>
      <p:ext uri="{BB962C8B-B14F-4D97-AF65-F5344CB8AC3E}">
        <p14:creationId xmlns:p14="http://schemas.microsoft.com/office/powerpoint/2010/main" val="283374717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4412FD-9AA9-054E-B0C3-EEC7C235D931}"/>
              </a:ext>
            </a:extLst>
          </p:cNvPr>
          <p:cNvSpPr>
            <a:spLocks noGrp="1"/>
          </p:cNvSpPr>
          <p:nvPr>
            <p:ph type="title"/>
          </p:nvPr>
        </p:nvSpPr>
        <p:spPr>
          <a:xfrm>
            <a:off x="520700" y="317635"/>
            <a:ext cx="11400289" cy="636958"/>
          </a:xfrm>
        </p:spPr>
        <p:txBody>
          <a:bodyPr>
            <a:noAutofit/>
          </a:bodyPr>
          <a:lstStyle/>
          <a:p>
            <a:r>
              <a:rPr lang="en-US" dirty="0"/>
              <a:t>Acquisition Tools</a:t>
            </a:r>
          </a:p>
        </p:txBody>
      </p:sp>
      <p:sp>
        <p:nvSpPr>
          <p:cNvPr id="4" name="Footer Placeholder 3">
            <a:extLst>
              <a:ext uri="{FF2B5EF4-FFF2-40B4-BE49-F238E27FC236}">
                <a16:creationId xmlns:a16="http://schemas.microsoft.com/office/drawing/2014/main" id="{170ADC12-DBDA-BD42-A1F6-20F0BFC3E922}"/>
              </a:ext>
            </a:extLst>
          </p:cNvPr>
          <p:cNvSpPr>
            <a:spLocks noGrp="1"/>
          </p:cNvSpPr>
          <p:nvPr>
            <p:ph type="ftr" sz="quarter" idx="3"/>
          </p:nvPr>
        </p:nvSpPr>
        <p:spPr/>
        <p:txBody>
          <a:bodyPr/>
          <a:lstStyle/>
          <a:p>
            <a:fld id="{CA20C629-3DF7-C045-91A2-72A20509DD27}" type="slidenum">
              <a:rPr lang="en-US" smtClean="0"/>
              <a:pPr/>
              <a:t>20</a:t>
            </a:fld>
            <a:endParaRPr lang="en-US" dirty="0"/>
          </a:p>
        </p:txBody>
      </p:sp>
      <p:pic>
        <p:nvPicPr>
          <p:cNvPr id="13" name="Picture 12" descr="Whatever O Fox">
            <a:extLst>
              <a:ext uri="{FF2B5EF4-FFF2-40B4-BE49-F238E27FC236}">
                <a16:creationId xmlns:a16="http://schemas.microsoft.com/office/drawing/2014/main" id="{7D648ED3-6D44-4465-9254-0A46492777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9084" y="4724515"/>
            <a:ext cx="1631835" cy="163183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17D3AE5E-0D91-43F9-9D65-23C36BD975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070" y="3432473"/>
            <a:ext cx="3883747" cy="1439828"/>
          </a:xfrm>
          <a:prstGeom prst="rect">
            <a:avLst/>
          </a:prstGeom>
        </p:spPr>
      </p:pic>
      <p:pic>
        <p:nvPicPr>
          <p:cNvPr id="7" name="Picture 2" descr="Revenue Intelligence for Sales Teams | Gong.io">
            <a:extLst>
              <a:ext uri="{FF2B5EF4-FFF2-40B4-BE49-F238E27FC236}">
                <a16:creationId xmlns:a16="http://schemas.microsoft.com/office/drawing/2014/main" id="{FF6E27F5-8742-4E42-A9A8-5F54C83C49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4692" y="3929188"/>
            <a:ext cx="2746163" cy="1656416"/>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descr="Speaker phone">
            <a:extLst>
              <a:ext uri="{FF2B5EF4-FFF2-40B4-BE49-F238E27FC236}">
                <a16:creationId xmlns:a16="http://schemas.microsoft.com/office/drawing/2014/main" id="{1E9A8484-7E33-4809-9555-9FD346F0A5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2549" y="3847073"/>
            <a:ext cx="1820646" cy="1820646"/>
          </a:xfrm>
          <a:prstGeom prst="rect">
            <a:avLst/>
          </a:prstGeom>
        </p:spPr>
      </p:pic>
      <p:pic>
        <p:nvPicPr>
          <p:cNvPr id="12" name="Picture 11">
            <a:extLst>
              <a:ext uri="{FF2B5EF4-FFF2-40B4-BE49-F238E27FC236}">
                <a16:creationId xmlns:a16="http://schemas.microsoft.com/office/drawing/2014/main" id="{3B5F5381-9F9C-450D-8001-475032DD611C}"/>
              </a:ext>
            </a:extLst>
          </p:cNvPr>
          <p:cNvPicPr>
            <a:picLocks noChangeAspect="1"/>
          </p:cNvPicPr>
          <p:nvPr/>
        </p:nvPicPr>
        <p:blipFill rotWithShape="1">
          <a:blip r:embed="rId7"/>
          <a:srcRect l="6902" t="10606" r="8571" b="48182"/>
          <a:stretch/>
        </p:blipFill>
        <p:spPr>
          <a:xfrm>
            <a:off x="2667062" y="1157491"/>
            <a:ext cx="5393765" cy="2105891"/>
          </a:xfrm>
          <a:prstGeom prst="rect">
            <a:avLst/>
          </a:prstGeom>
        </p:spPr>
      </p:pic>
    </p:spTree>
    <p:extLst>
      <p:ext uri="{BB962C8B-B14F-4D97-AF65-F5344CB8AC3E}">
        <p14:creationId xmlns:p14="http://schemas.microsoft.com/office/powerpoint/2010/main" val="344169396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4412FD-9AA9-054E-B0C3-EEC7C235D931}"/>
              </a:ext>
            </a:extLst>
          </p:cNvPr>
          <p:cNvSpPr>
            <a:spLocks noGrp="1"/>
          </p:cNvSpPr>
          <p:nvPr>
            <p:ph type="title"/>
          </p:nvPr>
        </p:nvSpPr>
        <p:spPr>
          <a:xfrm>
            <a:off x="520700" y="317635"/>
            <a:ext cx="11400289" cy="636958"/>
          </a:xfrm>
        </p:spPr>
        <p:txBody>
          <a:bodyPr>
            <a:noAutofit/>
          </a:bodyPr>
          <a:lstStyle/>
          <a:p>
            <a:r>
              <a:rPr lang="en-US" dirty="0"/>
              <a:t>Account Management Tools</a:t>
            </a:r>
          </a:p>
        </p:txBody>
      </p:sp>
      <p:sp>
        <p:nvSpPr>
          <p:cNvPr id="4" name="Footer Placeholder 3">
            <a:extLst>
              <a:ext uri="{FF2B5EF4-FFF2-40B4-BE49-F238E27FC236}">
                <a16:creationId xmlns:a16="http://schemas.microsoft.com/office/drawing/2014/main" id="{170ADC12-DBDA-BD42-A1F6-20F0BFC3E922}"/>
              </a:ext>
            </a:extLst>
          </p:cNvPr>
          <p:cNvSpPr>
            <a:spLocks noGrp="1"/>
          </p:cNvSpPr>
          <p:nvPr>
            <p:ph type="ftr" sz="quarter" idx="3"/>
          </p:nvPr>
        </p:nvSpPr>
        <p:spPr/>
        <p:txBody>
          <a:bodyPr/>
          <a:lstStyle/>
          <a:p>
            <a:fld id="{CA20C629-3DF7-C045-91A2-72A20509DD27}" type="slidenum">
              <a:rPr lang="en-US" smtClean="0"/>
              <a:pPr/>
              <a:t>21</a:t>
            </a:fld>
            <a:endParaRPr lang="en-US" dirty="0"/>
          </a:p>
        </p:txBody>
      </p:sp>
      <p:sp>
        <p:nvSpPr>
          <p:cNvPr id="6" name="Content Placeholder 7">
            <a:extLst>
              <a:ext uri="{FF2B5EF4-FFF2-40B4-BE49-F238E27FC236}">
                <a16:creationId xmlns:a16="http://schemas.microsoft.com/office/drawing/2014/main" id="{D04DDF10-2786-4D5F-BF37-77B33FFB0E7A}"/>
              </a:ext>
            </a:extLst>
          </p:cNvPr>
          <p:cNvSpPr>
            <a:spLocks noGrp="1"/>
          </p:cNvSpPr>
          <p:nvPr>
            <p:ph idx="1"/>
          </p:nvPr>
        </p:nvSpPr>
        <p:spPr>
          <a:xfrm>
            <a:off x="514447" y="1478131"/>
            <a:ext cx="4609782" cy="4351338"/>
          </a:xfrm>
        </p:spPr>
        <p:txBody>
          <a:bodyPr>
            <a:normAutofit/>
          </a:bodyPr>
          <a:lstStyle/>
          <a:p>
            <a:r>
              <a:rPr lang="en-US" dirty="0"/>
              <a:t>(Virtual) hugs not handshakes</a:t>
            </a:r>
            <a:endParaRPr lang="en-US" sz="2400" dirty="0"/>
          </a:p>
          <a:p>
            <a:pPr lvl="2"/>
            <a:r>
              <a:rPr lang="en-US" dirty="0">
                <a:solidFill>
                  <a:srgbClr val="149447"/>
                </a:solidFill>
              </a:rPr>
              <a:t>Make a friend</a:t>
            </a:r>
          </a:p>
          <a:p>
            <a:pPr lvl="2"/>
            <a:r>
              <a:rPr lang="en-US" dirty="0">
                <a:solidFill>
                  <a:srgbClr val="149447"/>
                </a:solidFill>
              </a:rPr>
              <a:t>Do something for them</a:t>
            </a:r>
          </a:p>
          <a:p>
            <a:pPr lvl="2"/>
            <a:r>
              <a:rPr lang="en-US" dirty="0">
                <a:solidFill>
                  <a:srgbClr val="149447"/>
                </a:solidFill>
              </a:rPr>
              <a:t>Ask them to do something for you</a:t>
            </a:r>
          </a:p>
          <a:p>
            <a:r>
              <a:rPr lang="en-US" dirty="0"/>
              <a:t>Year over year growth </a:t>
            </a:r>
          </a:p>
          <a:p>
            <a:pPr lvl="1"/>
            <a:r>
              <a:rPr lang="en-US" dirty="0">
                <a:solidFill>
                  <a:srgbClr val="149447"/>
                </a:solidFill>
              </a:rPr>
              <a:t>(-) churn rate</a:t>
            </a:r>
          </a:p>
          <a:p>
            <a:pPr lvl="2"/>
            <a:endParaRPr lang="en-US" dirty="0">
              <a:solidFill>
                <a:srgbClr val="149447"/>
              </a:solidFill>
            </a:endParaRPr>
          </a:p>
        </p:txBody>
      </p:sp>
      <p:pic>
        <p:nvPicPr>
          <p:cNvPr id="7" name="Picture 6">
            <a:extLst>
              <a:ext uri="{FF2B5EF4-FFF2-40B4-BE49-F238E27FC236}">
                <a16:creationId xmlns:a16="http://schemas.microsoft.com/office/drawing/2014/main" id="{EE29C239-1197-4867-93A0-2CA21C21D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522" y="4787814"/>
            <a:ext cx="2980194" cy="1283677"/>
          </a:xfrm>
          <a:prstGeom prst="rect">
            <a:avLst/>
          </a:prstGeom>
          <a:solidFill>
            <a:schemeClr val="accent2">
              <a:lumMod val="60000"/>
              <a:lumOff val="40000"/>
              <a:alpha val="35000"/>
            </a:schemeClr>
          </a:solidFill>
          <a:ln>
            <a:noFill/>
          </a:ln>
        </p:spPr>
      </p:pic>
      <p:pic>
        <p:nvPicPr>
          <p:cNvPr id="5" name="Picture 4" descr="No O Fox">
            <a:extLst>
              <a:ext uri="{FF2B5EF4-FFF2-40B4-BE49-F238E27FC236}">
                <a16:creationId xmlns:a16="http://schemas.microsoft.com/office/drawing/2014/main" id="{0B26849C-DA14-4C96-8B7C-1769C437D5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8980" y="1332573"/>
            <a:ext cx="3077261" cy="3077261"/>
          </a:xfrm>
          <a:prstGeom prst="rect">
            <a:avLst/>
          </a:prstGeom>
        </p:spPr>
      </p:pic>
    </p:spTree>
    <p:extLst>
      <p:ext uri="{BB962C8B-B14F-4D97-AF65-F5344CB8AC3E}">
        <p14:creationId xmlns:p14="http://schemas.microsoft.com/office/powerpoint/2010/main" val="105068097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4412FD-9AA9-054E-B0C3-EEC7C235D931}"/>
              </a:ext>
            </a:extLst>
          </p:cNvPr>
          <p:cNvSpPr>
            <a:spLocks noGrp="1"/>
          </p:cNvSpPr>
          <p:nvPr>
            <p:ph type="title"/>
          </p:nvPr>
        </p:nvSpPr>
        <p:spPr>
          <a:xfrm>
            <a:off x="520700" y="317635"/>
            <a:ext cx="11400289" cy="636958"/>
          </a:xfrm>
        </p:spPr>
        <p:txBody>
          <a:bodyPr>
            <a:noAutofit/>
          </a:bodyPr>
          <a:lstStyle/>
          <a:p>
            <a:r>
              <a:rPr lang="en-US" dirty="0"/>
              <a:t>Account Management Tools</a:t>
            </a:r>
          </a:p>
        </p:txBody>
      </p:sp>
      <p:sp>
        <p:nvSpPr>
          <p:cNvPr id="4" name="Footer Placeholder 3">
            <a:extLst>
              <a:ext uri="{FF2B5EF4-FFF2-40B4-BE49-F238E27FC236}">
                <a16:creationId xmlns:a16="http://schemas.microsoft.com/office/drawing/2014/main" id="{170ADC12-DBDA-BD42-A1F6-20F0BFC3E922}"/>
              </a:ext>
            </a:extLst>
          </p:cNvPr>
          <p:cNvSpPr>
            <a:spLocks noGrp="1"/>
          </p:cNvSpPr>
          <p:nvPr>
            <p:ph type="ftr" sz="quarter" idx="3"/>
          </p:nvPr>
        </p:nvSpPr>
        <p:spPr/>
        <p:txBody>
          <a:bodyPr/>
          <a:lstStyle/>
          <a:p>
            <a:fld id="{CA20C629-3DF7-C045-91A2-72A20509DD27}" type="slidenum">
              <a:rPr lang="en-US" smtClean="0"/>
              <a:pPr/>
              <a:t>22</a:t>
            </a:fld>
            <a:endParaRPr lang="en-US" dirty="0"/>
          </a:p>
        </p:txBody>
      </p:sp>
      <p:sp>
        <p:nvSpPr>
          <p:cNvPr id="11" name="Content Placeholder 7">
            <a:extLst>
              <a:ext uri="{FF2B5EF4-FFF2-40B4-BE49-F238E27FC236}">
                <a16:creationId xmlns:a16="http://schemas.microsoft.com/office/drawing/2014/main" id="{470374FA-11E8-4FFD-9F3A-75471D218563}"/>
              </a:ext>
            </a:extLst>
          </p:cNvPr>
          <p:cNvSpPr txBox="1">
            <a:spLocks/>
          </p:cNvSpPr>
          <p:nvPr/>
        </p:nvSpPr>
        <p:spPr>
          <a:xfrm>
            <a:off x="520699" y="1247428"/>
            <a:ext cx="5631383" cy="5108922"/>
          </a:xfrm>
          <a:prstGeom prst="rect">
            <a:avLst/>
          </a:prstGeom>
        </p:spPr>
        <p:txBody>
          <a:bodyPr vert="horz" lIns="91440" tIns="45720" rIns="91440" bIns="45720" rtlCol="0">
            <a:normAutofit/>
          </a:bodyPr>
          <a:lstStyle>
            <a:lvl1pPr marL="316738" marR="0" indent="-316738" algn="l" defTabSz="411759" latinLnBrk="0">
              <a:lnSpc>
                <a:spcPct val="100000"/>
              </a:lnSpc>
              <a:spcBef>
                <a:spcPts val="1743"/>
              </a:spcBef>
              <a:spcAft>
                <a:spcPts val="0"/>
              </a:spcAft>
              <a:buClr>
                <a:srgbClr val="0073AE"/>
              </a:buClr>
              <a:buSzPct val="70000"/>
              <a:buFontTx/>
              <a:buBlip>
                <a:blip r:embed="rId3"/>
              </a:buBlip>
              <a:tabLst/>
              <a:defRPr sz="2400" b="0" i="0" u="none" strike="noStrike" cap="none" spc="0" baseline="0">
                <a:solidFill>
                  <a:schemeClr val="tx2"/>
                </a:solidFill>
                <a:uFillTx/>
                <a:latin typeface="Arial Regular"/>
                <a:ea typeface="Helvetica Neue"/>
                <a:cs typeface="Arial" panose="020B0604020202020204" pitchFamily="34" charset="0"/>
                <a:sym typeface="Helvetica Neue"/>
              </a:defRPr>
            </a:lvl1pPr>
            <a:lvl2pPr marL="633476" marR="0" indent="-316738" algn="l" defTabSz="411759" latinLnBrk="0">
              <a:lnSpc>
                <a:spcPct val="100000"/>
              </a:lnSpc>
              <a:spcBef>
                <a:spcPts val="1743"/>
              </a:spcBef>
              <a:spcAft>
                <a:spcPts val="0"/>
              </a:spcAft>
              <a:buClr>
                <a:srgbClr val="0073AE"/>
              </a:buClr>
              <a:buSzPct val="70000"/>
              <a:buFontTx/>
              <a:buBlip>
                <a:blip r:embed="rId3"/>
              </a:buBlip>
              <a:tabLst/>
              <a:defRPr sz="2400" b="0" i="0" u="none" strike="noStrike" cap="none" spc="0" baseline="0">
                <a:solidFill>
                  <a:schemeClr val="tx2"/>
                </a:solidFill>
                <a:uFillTx/>
                <a:latin typeface="Arial Regular"/>
                <a:ea typeface="Helvetica Neue"/>
                <a:cs typeface="Arial" panose="020B0604020202020204" pitchFamily="34" charset="0"/>
                <a:sym typeface="Helvetica Neue"/>
              </a:defRPr>
            </a:lvl2pPr>
            <a:lvl3pPr marL="950214" marR="0" indent="-316738" algn="l" defTabSz="411759" latinLnBrk="0">
              <a:lnSpc>
                <a:spcPct val="100000"/>
              </a:lnSpc>
              <a:spcBef>
                <a:spcPts val="1743"/>
              </a:spcBef>
              <a:spcAft>
                <a:spcPts val="0"/>
              </a:spcAft>
              <a:buClr>
                <a:srgbClr val="0073AE"/>
              </a:buClr>
              <a:buSzPct val="70000"/>
              <a:buFontTx/>
              <a:buBlip>
                <a:blip r:embed="rId3"/>
              </a:buBlip>
              <a:tabLst/>
              <a:defRPr sz="2400" b="0" i="0" u="none" strike="noStrike" cap="none" spc="0" baseline="0">
                <a:solidFill>
                  <a:schemeClr val="tx2"/>
                </a:solidFill>
                <a:uFillTx/>
                <a:latin typeface="Arial Regular"/>
                <a:ea typeface="Helvetica Neue"/>
                <a:cs typeface="Arial" panose="020B0604020202020204" pitchFamily="34" charset="0"/>
                <a:sym typeface="Helvetica Neue"/>
              </a:defRPr>
            </a:lvl3pPr>
            <a:lvl4pPr marL="1266952" marR="0" indent="-316738" algn="l" defTabSz="411759" latinLnBrk="0">
              <a:lnSpc>
                <a:spcPct val="100000"/>
              </a:lnSpc>
              <a:spcBef>
                <a:spcPts val="1743"/>
              </a:spcBef>
              <a:spcAft>
                <a:spcPts val="0"/>
              </a:spcAft>
              <a:buClr>
                <a:srgbClr val="0073AE"/>
              </a:buClr>
              <a:buSzPct val="70000"/>
              <a:buFontTx/>
              <a:buBlip>
                <a:blip r:embed="rId3"/>
              </a:buBlip>
              <a:tabLst/>
              <a:defRPr sz="2400" b="0" i="0" u="none" strike="noStrike" cap="none" spc="0" baseline="0">
                <a:solidFill>
                  <a:schemeClr val="tx2"/>
                </a:solidFill>
                <a:uFillTx/>
                <a:latin typeface="Arial Regular"/>
                <a:ea typeface="Helvetica Neue"/>
                <a:cs typeface="Arial" panose="020B0604020202020204" pitchFamily="34" charset="0"/>
                <a:sym typeface="Helvetica Neue"/>
              </a:defRPr>
            </a:lvl4pPr>
            <a:lvl5pPr marL="1583690" marR="0" indent="-316738" algn="l" defTabSz="411759" latinLnBrk="0">
              <a:lnSpc>
                <a:spcPct val="100000"/>
              </a:lnSpc>
              <a:spcBef>
                <a:spcPts val="1743"/>
              </a:spcBef>
              <a:spcAft>
                <a:spcPts val="0"/>
              </a:spcAft>
              <a:buClr>
                <a:srgbClr val="0073AE"/>
              </a:buClr>
              <a:buSzPct val="70000"/>
              <a:buFontTx/>
              <a:buBlip>
                <a:blip r:embed="rId3"/>
              </a:buBlip>
              <a:tabLst/>
              <a:defRPr sz="2400" b="0" i="0" u="none" strike="noStrike" cap="none" spc="0" baseline="0">
                <a:solidFill>
                  <a:schemeClr val="tx2"/>
                </a:solidFill>
                <a:uFillTx/>
                <a:latin typeface="Arial Regular"/>
                <a:ea typeface="Helvetica Neue"/>
                <a:cs typeface="Arial" panose="020B0604020202020204" pitchFamily="34" charset="0"/>
                <a:sym typeface="Helvetica Neue"/>
              </a:defRPr>
            </a:lvl5pPr>
            <a:lvl6pPr marL="1900428" marR="0" indent="-316738" algn="l" defTabSz="411759" latinLnBrk="0">
              <a:lnSpc>
                <a:spcPct val="100000"/>
              </a:lnSpc>
              <a:spcBef>
                <a:spcPts val="2943"/>
              </a:spcBef>
              <a:spcAft>
                <a:spcPts val="0"/>
              </a:spcAft>
              <a:buClrTx/>
              <a:buSzPct val="125000"/>
              <a:buFontTx/>
              <a:buChar char="•"/>
              <a:tabLst/>
              <a:defRPr sz="2594" b="0" i="0" u="none" strike="noStrike" cap="none" spc="0" baseline="0">
                <a:solidFill>
                  <a:srgbClr val="000000"/>
                </a:solidFill>
                <a:uFillTx/>
                <a:latin typeface="Helvetica Neue"/>
                <a:ea typeface="Helvetica Neue"/>
                <a:cs typeface="Helvetica Neue"/>
                <a:sym typeface="Helvetica Neue"/>
              </a:defRPr>
            </a:lvl6pPr>
            <a:lvl7pPr marL="2217166" marR="0" indent="-316738" algn="l" defTabSz="411759" latinLnBrk="0">
              <a:lnSpc>
                <a:spcPct val="100000"/>
              </a:lnSpc>
              <a:spcBef>
                <a:spcPts val="2943"/>
              </a:spcBef>
              <a:spcAft>
                <a:spcPts val="0"/>
              </a:spcAft>
              <a:buClrTx/>
              <a:buSzPct val="125000"/>
              <a:buFontTx/>
              <a:buChar char="•"/>
              <a:tabLst/>
              <a:defRPr sz="2594" b="0" i="0" u="none" strike="noStrike" cap="none" spc="0" baseline="0">
                <a:solidFill>
                  <a:srgbClr val="000000"/>
                </a:solidFill>
                <a:uFillTx/>
                <a:latin typeface="Helvetica Neue"/>
                <a:ea typeface="Helvetica Neue"/>
                <a:cs typeface="Helvetica Neue"/>
                <a:sym typeface="Helvetica Neue"/>
              </a:defRPr>
            </a:lvl7pPr>
            <a:lvl8pPr marL="2533904" marR="0" indent="-316738" algn="l" defTabSz="411759" latinLnBrk="0">
              <a:lnSpc>
                <a:spcPct val="100000"/>
              </a:lnSpc>
              <a:spcBef>
                <a:spcPts val="2943"/>
              </a:spcBef>
              <a:spcAft>
                <a:spcPts val="0"/>
              </a:spcAft>
              <a:buClrTx/>
              <a:buSzPct val="125000"/>
              <a:buFontTx/>
              <a:buChar char="•"/>
              <a:tabLst/>
              <a:defRPr sz="2594" b="0" i="0" u="none" strike="noStrike" cap="none" spc="0" baseline="0">
                <a:solidFill>
                  <a:srgbClr val="000000"/>
                </a:solidFill>
                <a:uFillTx/>
                <a:latin typeface="Helvetica Neue"/>
                <a:ea typeface="Helvetica Neue"/>
                <a:cs typeface="Helvetica Neue"/>
                <a:sym typeface="Helvetica Neue"/>
              </a:defRPr>
            </a:lvl8pPr>
            <a:lvl9pPr marL="2850642" marR="0" indent="-316738" algn="l" defTabSz="411759" latinLnBrk="0">
              <a:lnSpc>
                <a:spcPct val="100000"/>
              </a:lnSpc>
              <a:spcBef>
                <a:spcPts val="2943"/>
              </a:spcBef>
              <a:spcAft>
                <a:spcPts val="0"/>
              </a:spcAft>
              <a:buClrTx/>
              <a:buSzPct val="125000"/>
              <a:buFontTx/>
              <a:buChar char="•"/>
              <a:tabLst/>
              <a:defRPr sz="2594" b="0" i="0" u="none" strike="noStrike" cap="none" spc="0" baseline="0">
                <a:solidFill>
                  <a:srgbClr val="000000"/>
                </a:solidFill>
                <a:uFillTx/>
                <a:latin typeface="Helvetica Neue"/>
                <a:ea typeface="Helvetica Neue"/>
                <a:cs typeface="Helvetica Neue"/>
                <a:sym typeface="Helvetica Neue"/>
              </a:defRPr>
            </a:lvl9pPr>
          </a:lstStyle>
          <a:p>
            <a:pPr hangingPunct="1"/>
            <a:r>
              <a:rPr lang="en-US" dirty="0"/>
              <a:t>Key performance indicators (KPIs)</a:t>
            </a:r>
          </a:p>
          <a:p>
            <a:pPr lvl="2" hangingPunct="1"/>
            <a:r>
              <a:rPr lang="en-US" dirty="0">
                <a:solidFill>
                  <a:srgbClr val="149447"/>
                </a:solidFill>
              </a:rPr>
              <a:t>Over forty metrics; including:</a:t>
            </a:r>
          </a:p>
          <a:p>
            <a:pPr lvl="3" hangingPunct="1"/>
            <a:r>
              <a:rPr lang="en-US" dirty="0">
                <a:solidFill>
                  <a:srgbClr val="149447"/>
                </a:solidFill>
              </a:rPr>
              <a:t>Revenue per client</a:t>
            </a:r>
          </a:p>
          <a:p>
            <a:pPr lvl="3" hangingPunct="1"/>
            <a:r>
              <a:rPr lang="en-US" dirty="0">
                <a:solidFill>
                  <a:srgbClr val="149447"/>
                </a:solidFill>
              </a:rPr>
              <a:t>Products per client</a:t>
            </a:r>
          </a:p>
          <a:p>
            <a:pPr lvl="3" hangingPunct="1"/>
            <a:r>
              <a:rPr lang="en-US" dirty="0">
                <a:solidFill>
                  <a:srgbClr val="149447"/>
                </a:solidFill>
              </a:rPr>
              <a:t>Products per order</a:t>
            </a:r>
          </a:p>
          <a:p>
            <a:pPr lvl="3" hangingPunct="1"/>
            <a:r>
              <a:rPr lang="en-US" dirty="0">
                <a:solidFill>
                  <a:srgbClr val="149447"/>
                </a:solidFill>
              </a:rPr>
              <a:t>Orders per day</a:t>
            </a:r>
          </a:p>
          <a:p>
            <a:pPr lvl="3" hangingPunct="1"/>
            <a:r>
              <a:rPr lang="en-US" dirty="0">
                <a:solidFill>
                  <a:srgbClr val="149447"/>
                </a:solidFill>
              </a:rPr>
              <a:t>Revenue per order</a:t>
            </a:r>
          </a:p>
          <a:p>
            <a:pPr lvl="1" hangingPunct="1"/>
            <a:r>
              <a:rPr lang="en-US" dirty="0"/>
              <a:t>All numbers our team can impact</a:t>
            </a:r>
          </a:p>
          <a:p>
            <a:pPr lvl="2" hangingPunct="1"/>
            <a:endParaRPr lang="en-US" dirty="0">
              <a:solidFill>
                <a:srgbClr val="149447"/>
              </a:solidFill>
            </a:endParaRPr>
          </a:p>
        </p:txBody>
      </p:sp>
      <p:pic>
        <p:nvPicPr>
          <p:cNvPr id="5" name="Picture 4" descr="Tired O Fox">
            <a:extLst>
              <a:ext uri="{FF2B5EF4-FFF2-40B4-BE49-F238E27FC236}">
                <a16:creationId xmlns:a16="http://schemas.microsoft.com/office/drawing/2014/main" id="{DDD62C1A-B160-46F8-9429-1962C678F7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1738" y="3048000"/>
            <a:ext cx="3810000" cy="3810000"/>
          </a:xfrm>
          <a:prstGeom prst="rect">
            <a:avLst/>
          </a:prstGeom>
        </p:spPr>
      </p:pic>
    </p:spTree>
    <p:extLst>
      <p:ext uri="{BB962C8B-B14F-4D97-AF65-F5344CB8AC3E}">
        <p14:creationId xmlns:p14="http://schemas.microsoft.com/office/powerpoint/2010/main" val="199457115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4412FD-9AA9-054E-B0C3-EEC7C235D931}"/>
              </a:ext>
            </a:extLst>
          </p:cNvPr>
          <p:cNvSpPr>
            <a:spLocks noGrp="1"/>
          </p:cNvSpPr>
          <p:nvPr>
            <p:ph type="title"/>
          </p:nvPr>
        </p:nvSpPr>
        <p:spPr>
          <a:xfrm>
            <a:off x="520700" y="317635"/>
            <a:ext cx="11400289" cy="636958"/>
          </a:xfrm>
        </p:spPr>
        <p:txBody>
          <a:bodyPr>
            <a:noAutofit/>
          </a:bodyPr>
          <a:lstStyle/>
          <a:p>
            <a:r>
              <a:rPr lang="en-US" dirty="0"/>
              <a:t>Account Management Tools</a:t>
            </a:r>
          </a:p>
        </p:txBody>
      </p:sp>
      <p:sp>
        <p:nvSpPr>
          <p:cNvPr id="4" name="Footer Placeholder 3">
            <a:extLst>
              <a:ext uri="{FF2B5EF4-FFF2-40B4-BE49-F238E27FC236}">
                <a16:creationId xmlns:a16="http://schemas.microsoft.com/office/drawing/2014/main" id="{170ADC12-DBDA-BD42-A1F6-20F0BFC3E922}"/>
              </a:ext>
            </a:extLst>
          </p:cNvPr>
          <p:cNvSpPr>
            <a:spLocks noGrp="1"/>
          </p:cNvSpPr>
          <p:nvPr>
            <p:ph type="ftr" sz="quarter" idx="3"/>
          </p:nvPr>
        </p:nvSpPr>
        <p:spPr/>
        <p:txBody>
          <a:bodyPr/>
          <a:lstStyle/>
          <a:p>
            <a:fld id="{CA20C629-3DF7-C045-91A2-72A20509DD27}" type="slidenum">
              <a:rPr lang="en-US" smtClean="0"/>
              <a:pPr/>
              <a:t>23</a:t>
            </a:fld>
            <a:endParaRPr lang="en-US" dirty="0"/>
          </a:p>
        </p:txBody>
      </p:sp>
      <p:pic>
        <p:nvPicPr>
          <p:cNvPr id="10" name="Picture 9">
            <a:extLst>
              <a:ext uri="{FF2B5EF4-FFF2-40B4-BE49-F238E27FC236}">
                <a16:creationId xmlns:a16="http://schemas.microsoft.com/office/drawing/2014/main" id="{DE0EB120-7B8C-4198-AE42-A0CB480ED8FD}"/>
              </a:ext>
            </a:extLst>
          </p:cNvPr>
          <p:cNvPicPr>
            <a:picLocks noChangeAspect="1"/>
          </p:cNvPicPr>
          <p:nvPr/>
        </p:nvPicPr>
        <p:blipFill>
          <a:blip r:embed="rId3"/>
          <a:stretch>
            <a:fillRect/>
          </a:stretch>
        </p:blipFill>
        <p:spPr>
          <a:xfrm>
            <a:off x="688370" y="3429000"/>
            <a:ext cx="2612439" cy="1870988"/>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57E12361-FC2C-46A3-A696-7858A0A9CE77}"/>
              </a:ext>
            </a:extLst>
          </p:cNvPr>
          <p:cNvPicPr>
            <a:picLocks noChangeAspect="1"/>
          </p:cNvPicPr>
          <p:nvPr/>
        </p:nvPicPr>
        <p:blipFill>
          <a:blip r:embed="rId4"/>
          <a:stretch>
            <a:fillRect/>
          </a:stretch>
        </p:blipFill>
        <p:spPr>
          <a:xfrm>
            <a:off x="2042960" y="3747172"/>
            <a:ext cx="2904886" cy="1673810"/>
          </a:xfrm>
          <a:prstGeom prst="rect">
            <a:avLst/>
          </a:prstGeom>
          <a:ln>
            <a:noFill/>
          </a:ln>
          <a:effectLst>
            <a:outerShdw blurRad="292100" dist="139700" dir="2700000" algn="tl" rotWithShape="0">
              <a:srgbClr val="333333">
                <a:alpha val="65000"/>
              </a:srgbClr>
            </a:outerShdw>
          </a:effectLst>
        </p:spPr>
      </p:pic>
      <p:pic>
        <p:nvPicPr>
          <p:cNvPr id="5" name="Picture 4" descr="Wondering O Fox">
            <a:extLst>
              <a:ext uri="{FF2B5EF4-FFF2-40B4-BE49-F238E27FC236}">
                <a16:creationId xmlns:a16="http://schemas.microsoft.com/office/drawing/2014/main" id="{702511AC-7ADB-4CA3-A895-A2B8920F6D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4770" y="2546350"/>
            <a:ext cx="3810000" cy="3810000"/>
          </a:xfrm>
          <a:prstGeom prst="rect">
            <a:avLst/>
          </a:prstGeom>
        </p:spPr>
      </p:pic>
      <p:sp>
        <p:nvSpPr>
          <p:cNvPr id="16" name="Content Placeholder 7">
            <a:extLst>
              <a:ext uri="{FF2B5EF4-FFF2-40B4-BE49-F238E27FC236}">
                <a16:creationId xmlns:a16="http://schemas.microsoft.com/office/drawing/2014/main" id="{A647FE47-B998-40A4-B4B4-62B763042132}"/>
              </a:ext>
            </a:extLst>
          </p:cNvPr>
          <p:cNvSpPr txBox="1">
            <a:spLocks/>
          </p:cNvSpPr>
          <p:nvPr/>
        </p:nvSpPr>
        <p:spPr>
          <a:xfrm>
            <a:off x="520699" y="1247428"/>
            <a:ext cx="7031568" cy="1863401"/>
          </a:xfrm>
          <a:prstGeom prst="rect">
            <a:avLst/>
          </a:prstGeom>
        </p:spPr>
        <p:txBody>
          <a:bodyPr vert="horz" lIns="91440" tIns="45720" rIns="91440" bIns="45720" rtlCol="0">
            <a:normAutofit/>
          </a:bodyPr>
          <a:lstStyle>
            <a:lvl1pPr marL="316738" marR="0" indent="-316738" algn="l" defTabSz="411759" latinLnBrk="0">
              <a:lnSpc>
                <a:spcPct val="100000"/>
              </a:lnSpc>
              <a:spcBef>
                <a:spcPts val="1743"/>
              </a:spcBef>
              <a:spcAft>
                <a:spcPts val="0"/>
              </a:spcAft>
              <a:buClr>
                <a:srgbClr val="0073AE"/>
              </a:buClr>
              <a:buSzPct val="70000"/>
              <a:buFontTx/>
              <a:buBlip>
                <a:blip r:embed="rId6"/>
              </a:buBlip>
              <a:tabLst/>
              <a:defRPr sz="2400" b="0" i="0" u="none" strike="noStrike" cap="none" spc="0" baseline="0">
                <a:solidFill>
                  <a:schemeClr val="tx2"/>
                </a:solidFill>
                <a:uFillTx/>
                <a:latin typeface="Arial Regular"/>
                <a:ea typeface="Helvetica Neue"/>
                <a:cs typeface="Arial" panose="020B0604020202020204" pitchFamily="34" charset="0"/>
                <a:sym typeface="Helvetica Neue"/>
              </a:defRPr>
            </a:lvl1pPr>
            <a:lvl2pPr marL="633476" marR="0" indent="-316738" algn="l" defTabSz="411759" latinLnBrk="0">
              <a:lnSpc>
                <a:spcPct val="100000"/>
              </a:lnSpc>
              <a:spcBef>
                <a:spcPts val="1743"/>
              </a:spcBef>
              <a:spcAft>
                <a:spcPts val="0"/>
              </a:spcAft>
              <a:buClr>
                <a:srgbClr val="0073AE"/>
              </a:buClr>
              <a:buSzPct val="70000"/>
              <a:buFontTx/>
              <a:buBlip>
                <a:blip r:embed="rId6"/>
              </a:buBlip>
              <a:tabLst/>
              <a:defRPr sz="2400" b="0" i="0" u="none" strike="noStrike" cap="none" spc="0" baseline="0">
                <a:solidFill>
                  <a:schemeClr val="tx2"/>
                </a:solidFill>
                <a:uFillTx/>
                <a:latin typeface="Arial Regular"/>
                <a:ea typeface="Helvetica Neue"/>
                <a:cs typeface="Arial" panose="020B0604020202020204" pitchFamily="34" charset="0"/>
                <a:sym typeface="Helvetica Neue"/>
              </a:defRPr>
            </a:lvl2pPr>
            <a:lvl3pPr marL="950214" marR="0" indent="-316738" algn="l" defTabSz="411759" latinLnBrk="0">
              <a:lnSpc>
                <a:spcPct val="100000"/>
              </a:lnSpc>
              <a:spcBef>
                <a:spcPts val="1743"/>
              </a:spcBef>
              <a:spcAft>
                <a:spcPts val="0"/>
              </a:spcAft>
              <a:buClr>
                <a:srgbClr val="0073AE"/>
              </a:buClr>
              <a:buSzPct val="70000"/>
              <a:buFontTx/>
              <a:buBlip>
                <a:blip r:embed="rId6"/>
              </a:buBlip>
              <a:tabLst/>
              <a:defRPr sz="2400" b="0" i="0" u="none" strike="noStrike" cap="none" spc="0" baseline="0">
                <a:solidFill>
                  <a:schemeClr val="tx2"/>
                </a:solidFill>
                <a:uFillTx/>
                <a:latin typeface="Arial Regular"/>
                <a:ea typeface="Helvetica Neue"/>
                <a:cs typeface="Arial" panose="020B0604020202020204" pitchFamily="34" charset="0"/>
                <a:sym typeface="Helvetica Neue"/>
              </a:defRPr>
            </a:lvl3pPr>
            <a:lvl4pPr marL="1266952" marR="0" indent="-316738" algn="l" defTabSz="411759" latinLnBrk="0">
              <a:lnSpc>
                <a:spcPct val="100000"/>
              </a:lnSpc>
              <a:spcBef>
                <a:spcPts val="1743"/>
              </a:spcBef>
              <a:spcAft>
                <a:spcPts val="0"/>
              </a:spcAft>
              <a:buClr>
                <a:srgbClr val="0073AE"/>
              </a:buClr>
              <a:buSzPct val="70000"/>
              <a:buFontTx/>
              <a:buBlip>
                <a:blip r:embed="rId6"/>
              </a:buBlip>
              <a:tabLst/>
              <a:defRPr sz="2400" b="0" i="0" u="none" strike="noStrike" cap="none" spc="0" baseline="0">
                <a:solidFill>
                  <a:schemeClr val="tx2"/>
                </a:solidFill>
                <a:uFillTx/>
                <a:latin typeface="Arial Regular"/>
                <a:ea typeface="Helvetica Neue"/>
                <a:cs typeface="Arial" panose="020B0604020202020204" pitchFamily="34" charset="0"/>
                <a:sym typeface="Helvetica Neue"/>
              </a:defRPr>
            </a:lvl4pPr>
            <a:lvl5pPr marL="1583690" marR="0" indent="-316738" algn="l" defTabSz="411759" latinLnBrk="0">
              <a:lnSpc>
                <a:spcPct val="100000"/>
              </a:lnSpc>
              <a:spcBef>
                <a:spcPts val="1743"/>
              </a:spcBef>
              <a:spcAft>
                <a:spcPts val="0"/>
              </a:spcAft>
              <a:buClr>
                <a:srgbClr val="0073AE"/>
              </a:buClr>
              <a:buSzPct val="70000"/>
              <a:buFontTx/>
              <a:buBlip>
                <a:blip r:embed="rId6"/>
              </a:buBlip>
              <a:tabLst/>
              <a:defRPr sz="2400" b="0" i="0" u="none" strike="noStrike" cap="none" spc="0" baseline="0">
                <a:solidFill>
                  <a:schemeClr val="tx2"/>
                </a:solidFill>
                <a:uFillTx/>
                <a:latin typeface="Arial Regular"/>
                <a:ea typeface="Helvetica Neue"/>
                <a:cs typeface="Arial" panose="020B0604020202020204" pitchFamily="34" charset="0"/>
                <a:sym typeface="Helvetica Neue"/>
              </a:defRPr>
            </a:lvl5pPr>
            <a:lvl6pPr marL="1900428" marR="0" indent="-316738" algn="l" defTabSz="411759" latinLnBrk="0">
              <a:lnSpc>
                <a:spcPct val="100000"/>
              </a:lnSpc>
              <a:spcBef>
                <a:spcPts val="2943"/>
              </a:spcBef>
              <a:spcAft>
                <a:spcPts val="0"/>
              </a:spcAft>
              <a:buClrTx/>
              <a:buSzPct val="125000"/>
              <a:buFontTx/>
              <a:buChar char="•"/>
              <a:tabLst/>
              <a:defRPr sz="2594" b="0" i="0" u="none" strike="noStrike" cap="none" spc="0" baseline="0">
                <a:solidFill>
                  <a:srgbClr val="000000"/>
                </a:solidFill>
                <a:uFillTx/>
                <a:latin typeface="Helvetica Neue"/>
                <a:ea typeface="Helvetica Neue"/>
                <a:cs typeface="Helvetica Neue"/>
                <a:sym typeface="Helvetica Neue"/>
              </a:defRPr>
            </a:lvl6pPr>
            <a:lvl7pPr marL="2217166" marR="0" indent="-316738" algn="l" defTabSz="411759" latinLnBrk="0">
              <a:lnSpc>
                <a:spcPct val="100000"/>
              </a:lnSpc>
              <a:spcBef>
                <a:spcPts val="2943"/>
              </a:spcBef>
              <a:spcAft>
                <a:spcPts val="0"/>
              </a:spcAft>
              <a:buClrTx/>
              <a:buSzPct val="125000"/>
              <a:buFontTx/>
              <a:buChar char="•"/>
              <a:tabLst/>
              <a:defRPr sz="2594" b="0" i="0" u="none" strike="noStrike" cap="none" spc="0" baseline="0">
                <a:solidFill>
                  <a:srgbClr val="000000"/>
                </a:solidFill>
                <a:uFillTx/>
                <a:latin typeface="Helvetica Neue"/>
                <a:ea typeface="Helvetica Neue"/>
                <a:cs typeface="Helvetica Neue"/>
                <a:sym typeface="Helvetica Neue"/>
              </a:defRPr>
            </a:lvl7pPr>
            <a:lvl8pPr marL="2533904" marR="0" indent="-316738" algn="l" defTabSz="411759" latinLnBrk="0">
              <a:lnSpc>
                <a:spcPct val="100000"/>
              </a:lnSpc>
              <a:spcBef>
                <a:spcPts val="2943"/>
              </a:spcBef>
              <a:spcAft>
                <a:spcPts val="0"/>
              </a:spcAft>
              <a:buClrTx/>
              <a:buSzPct val="125000"/>
              <a:buFontTx/>
              <a:buChar char="•"/>
              <a:tabLst/>
              <a:defRPr sz="2594" b="0" i="0" u="none" strike="noStrike" cap="none" spc="0" baseline="0">
                <a:solidFill>
                  <a:srgbClr val="000000"/>
                </a:solidFill>
                <a:uFillTx/>
                <a:latin typeface="Helvetica Neue"/>
                <a:ea typeface="Helvetica Neue"/>
                <a:cs typeface="Helvetica Neue"/>
                <a:sym typeface="Helvetica Neue"/>
              </a:defRPr>
            </a:lvl8pPr>
            <a:lvl9pPr marL="2850642" marR="0" indent="-316738" algn="l" defTabSz="411759" latinLnBrk="0">
              <a:lnSpc>
                <a:spcPct val="100000"/>
              </a:lnSpc>
              <a:spcBef>
                <a:spcPts val="2943"/>
              </a:spcBef>
              <a:spcAft>
                <a:spcPts val="0"/>
              </a:spcAft>
              <a:buClrTx/>
              <a:buSzPct val="125000"/>
              <a:buFontTx/>
              <a:buChar char="•"/>
              <a:tabLst/>
              <a:defRPr sz="2594" b="0" i="0" u="none" strike="noStrike" cap="none" spc="0" baseline="0">
                <a:solidFill>
                  <a:srgbClr val="000000"/>
                </a:solidFill>
                <a:uFillTx/>
                <a:latin typeface="Helvetica Neue"/>
                <a:ea typeface="Helvetica Neue"/>
                <a:cs typeface="Helvetica Neue"/>
                <a:sym typeface="Helvetica Neue"/>
              </a:defRPr>
            </a:lvl9pPr>
          </a:lstStyle>
          <a:p>
            <a:pPr marL="0" indent="0" hangingPunct="1">
              <a:buNone/>
            </a:pPr>
            <a:r>
              <a:rPr lang="en-US" dirty="0"/>
              <a:t>Microsoft Power BI: Data Visualization</a:t>
            </a:r>
          </a:p>
          <a:p>
            <a:pPr lvl="2" hangingPunct="1"/>
            <a:r>
              <a:rPr lang="en-US" dirty="0">
                <a:solidFill>
                  <a:srgbClr val="149447"/>
                </a:solidFill>
              </a:rPr>
              <a:t>Vendor and user dashboards</a:t>
            </a:r>
          </a:p>
          <a:p>
            <a:pPr lvl="2" hangingPunct="1"/>
            <a:r>
              <a:rPr lang="en-US" dirty="0">
                <a:solidFill>
                  <a:srgbClr val="149447"/>
                </a:solidFill>
              </a:rPr>
              <a:t>Vendor, user, and revenue reports</a:t>
            </a:r>
          </a:p>
          <a:p>
            <a:pPr marL="633476" lvl="2" indent="0" hangingPunct="1">
              <a:buNone/>
            </a:pPr>
            <a:endParaRPr lang="en-US" dirty="0">
              <a:solidFill>
                <a:srgbClr val="149447"/>
              </a:solidFill>
            </a:endParaRPr>
          </a:p>
        </p:txBody>
      </p:sp>
      <p:pic>
        <p:nvPicPr>
          <p:cNvPr id="9" name="Picture 8">
            <a:extLst>
              <a:ext uri="{FF2B5EF4-FFF2-40B4-BE49-F238E27FC236}">
                <a16:creationId xmlns:a16="http://schemas.microsoft.com/office/drawing/2014/main" id="{A09EAB30-373F-47B0-8ACD-02CE04143310}"/>
              </a:ext>
            </a:extLst>
          </p:cNvPr>
          <p:cNvPicPr>
            <a:picLocks noChangeAspect="1"/>
          </p:cNvPicPr>
          <p:nvPr/>
        </p:nvPicPr>
        <p:blipFill>
          <a:blip r:embed="rId7"/>
          <a:stretch>
            <a:fillRect/>
          </a:stretch>
        </p:blipFill>
        <p:spPr>
          <a:xfrm>
            <a:off x="3877057" y="4475305"/>
            <a:ext cx="2467713" cy="17679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965962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1F7DA9-384B-2B4E-BE47-B893DA74D403}"/>
              </a:ext>
            </a:extLst>
          </p:cNvPr>
          <p:cNvSpPr>
            <a:spLocks noGrp="1"/>
          </p:cNvSpPr>
          <p:nvPr>
            <p:ph type="ftr" sz="quarter" idx="3"/>
          </p:nvPr>
        </p:nvSpPr>
        <p:spPr/>
        <p:txBody>
          <a:bodyPr/>
          <a:lstStyle/>
          <a:p>
            <a:fld id="{4FA0DBC6-734D-3343-96CB-7415BB7FDCF1}" type="slidenum">
              <a:rPr lang="en-US" smtClean="0"/>
              <a:pPr/>
              <a:t>24</a:t>
            </a:fld>
            <a:endParaRPr lang="en-US" dirty="0"/>
          </a:p>
        </p:txBody>
      </p:sp>
      <p:sp>
        <p:nvSpPr>
          <p:cNvPr id="6" name="Google Shape;119;p19">
            <a:extLst>
              <a:ext uri="{FF2B5EF4-FFF2-40B4-BE49-F238E27FC236}">
                <a16:creationId xmlns:a16="http://schemas.microsoft.com/office/drawing/2014/main" id="{25BC87F5-EC14-1E42-A6E9-90E2759C0F29}"/>
              </a:ext>
            </a:extLst>
          </p:cNvPr>
          <p:cNvSpPr txBox="1"/>
          <p:nvPr/>
        </p:nvSpPr>
        <p:spPr>
          <a:xfrm>
            <a:off x="630195" y="2310920"/>
            <a:ext cx="6869732" cy="12705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0469" tIns="80469" rIns="80469" bIns="80469">
            <a:spAutoFit/>
          </a:bodyPr>
          <a:lstStyle>
            <a:lvl1pPr algn="l" defTabSz="1613647">
              <a:defRPr sz="3600" b="0">
                <a:solidFill>
                  <a:srgbClr val="04295A"/>
                </a:solidFill>
                <a:latin typeface="Eurostile"/>
                <a:ea typeface="Eurostile"/>
                <a:cs typeface="Eurostile"/>
                <a:sym typeface="Eurostile"/>
              </a:defRPr>
            </a:lvl1pPr>
          </a:lstStyle>
          <a:p>
            <a:pPr algn="ctr"/>
            <a:r>
              <a:rPr lang="en-US" dirty="0">
                <a:solidFill>
                  <a:srgbClr val="80CBCD"/>
                </a:solidFill>
                <a:latin typeface="Arial Regular"/>
              </a:rPr>
              <a:t>Super Send-off!</a:t>
            </a:r>
          </a:p>
          <a:p>
            <a:pPr algn="ctr"/>
            <a:endParaRPr lang="en-US" sz="1800" dirty="0">
              <a:solidFill>
                <a:schemeClr val="bg1"/>
              </a:solidFill>
              <a:latin typeface="Arial Regular"/>
            </a:endParaRPr>
          </a:p>
          <a:p>
            <a:pPr algn="ctr"/>
            <a:r>
              <a:rPr lang="en-US" sz="1800" dirty="0">
                <a:solidFill>
                  <a:schemeClr val="bg1"/>
                </a:solidFill>
                <a:latin typeface="Arial Regular"/>
              </a:rPr>
              <a:t>Go do it. No excuses. Right now, no tomorrow.</a:t>
            </a:r>
            <a:endParaRPr sz="1800" dirty="0">
              <a:solidFill>
                <a:schemeClr val="bg1"/>
              </a:solidFill>
              <a:latin typeface="Arial Regular"/>
            </a:endParaRPr>
          </a:p>
        </p:txBody>
      </p:sp>
    </p:spTree>
    <p:extLst>
      <p:ext uri="{BB962C8B-B14F-4D97-AF65-F5344CB8AC3E}">
        <p14:creationId xmlns:p14="http://schemas.microsoft.com/office/powerpoint/2010/main" val="377860188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0D82314-DE94-1C4E-8EA2-474BC64A6F75}"/>
              </a:ext>
            </a:extLst>
          </p:cNvPr>
          <p:cNvSpPr>
            <a:spLocks noGrp="1"/>
          </p:cNvSpPr>
          <p:nvPr>
            <p:ph idx="1"/>
          </p:nvPr>
        </p:nvSpPr>
        <p:spPr>
          <a:xfrm>
            <a:off x="514447" y="1478131"/>
            <a:ext cx="4609782" cy="4351338"/>
          </a:xfrm>
        </p:spPr>
        <p:txBody>
          <a:bodyPr>
            <a:normAutofit/>
          </a:bodyPr>
          <a:lstStyle/>
          <a:p>
            <a:r>
              <a:rPr lang="en-US" sz="2400" dirty="0"/>
              <a:t>All GREAT Sales Teams:</a:t>
            </a:r>
          </a:p>
          <a:p>
            <a:pPr lvl="2"/>
            <a:r>
              <a:rPr lang="en-US" dirty="0">
                <a:solidFill>
                  <a:srgbClr val="149447"/>
                </a:solidFill>
              </a:rPr>
              <a:t>Have URGENCY</a:t>
            </a:r>
          </a:p>
          <a:p>
            <a:pPr lvl="2"/>
            <a:r>
              <a:rPr lang="en-US" dirty="0">
                <a:solidFill>
                  <a:srgbClr val="149447"/>
                </a:solidFill>
              </a:rPr>
              <a:t>GREAT Collaborators</a:t>
            </a:r>
          </a:p>
          <a:p>
            <a:pPr lvl="2"/>
            <a:r>
              <a:rPr lang="en-US" dirty="0">
                <a:solidFill>
                  <a:srgbClr val="149447"/>
                </a:solidFill>
              </a:rPr>
              <a:t>PROCESS Oriented</a:t>
            </a:r>
          </a:p>
          <a:p>
            <a:pPr lvl="2"/>
            <a:r>
              <a:rPr lang="en-US" dirty="0">
                <a:solidFill>
                  <a:srgbClr val="149447"/>
                </a:solidFill>
              </a:rPr>
              <a:t>Outstanding COACHES</a:t>
            </a:r>
          </a:p>
          <a:p>
            <a:pPr lvl="2"/>
            <a:r>
              <a:rPr lang="en-US" dirty="0">
                <a:solidFill>
                  <a:srgbClr val="149447"/>
                </a:solidFill>
              </a:rPr>
              <a:t>YOU can do it</a:t>
            </a:r>
          </a:p>
          <a:p>
            <a:pPr marL="633476" lvl="2" indent="0">
              <a:buNone/>
            </a:pPr>
            <a:endParaRPr lang="en-US" dirty="0">
              <a:solidFill>
                <a:srgbClr val="149447"/>
              </a:solidFill>
            </a:endParaRPr>
          </a:p>
          <a:p>
            <a:pPr lvl="2"/>
            <a:endParaRPr lang="en-US" dirty="0">
              <a:solidFill>
                <a:srgbClr val="149447"/>
              </a:solidFill>
            </a:endParaRPr>
          </a:p>
        </p:txBody>
      </p:sp>
      <p:sp>
        <p:nvSpPr>
          <p:cNvPr id="3" name="Title 2">
            <a:extLst>
              <a:ext uri="{FF2B5EF4-FFF2-40B4-BE49-F238E27FC236}">
                <a16:creationId xmlns:a16="http://schemas.microsoft.com/office/drawing/2014/main" id="{0F4412FD-9AA9-054E-B0C3-EEC7C235D931}"/>
              </a:ext>
            </a:extLst>
          </p:cNvPr>
          <p:cNvSpPr>
            <a:spLocks noGrp="1"/>
          </p:cNvSpPr>
          <p:nvPr>
            <p:ph type="title"/>
          </p:nvPr>
        </p:nvSpPr>
        <p:spPr>
          <a:xfrm>
            <a:off x="520700" y="317635"/>
            <a:ext cx="11400289" cy="636958"/>
          </a:xfrm>
        </p:spPr>
        <p:txBody>
          <a:bodyPr>
            <a:noAutofit/>
          </a:bodyPr>
          <a:lstStyle/>
          <a:p>
            <a:r>
              <a:rPr lang="en-US" dirty="0"/>
              <a:t>Super Sendoff!</a:t>
            </a:r>
          </a:p>
        </p:txBody>
      </p:sp>
      <p:sp>
        <p:nvSpPr>
          <p:cNvPr id="4" name="Footer Placeholder 3">
            <a:extLst>
              <a:ext uri="{FF2B5EF4-FFF2-40B4-BE49-F238E27FC236}">
                <a16:creationId xmlns:a16="http://schemas.microsoft.com/office/drawing/2014/main" id="{170ADC12-DBDA-BD42-A1F6-20F0BFC3E922}"/>
              </a:ext>
            </a:extLst>
          </p:cNvPr>
          <p:cNvSpPr>
            <a:spLocks noGrp="1"/>
          </p:cNvSpPr>
          <p:nvPr>
            <p:ph type="ftr" sz="quarter" idx="3"/>
          </p:nvPr>
        </p:nvSpPr>
        <p:spPr/>
        <p:txBody>
          <a:bodyPr/>
          <a:lstStyle/>
          <a:p>
            <a:fld id="{CA20C629-3DF7-C045-91A2-72A20509DD27}" type="slidenum">
              <a:rPr lang="en-US" smtClean="0"/>
              <a:pPr/>
              <a:t>25</a:t>
            </a:fld>
            <a:endParaRPr lang="en-US" dirty="0"/>
          </a:p>
        </p:txBody>
      </p:sp>
      <p:pic>
        <p:nvPicPr>
          <p:cNvPr id="5" name="Picture 4" descr="A person holding a sign posing for the camera&#10;&#10;Description automatically generated">
            <a:extLst>
              <a:ext uri="{FF2B5EF4-FFF2-40B4-BE49-F238E27FC236}">
                <a16:creationId xmlns:a16="http://schemas.microsoft.com/office/drawing/2014/main" id="{5CEB4DAF-2A91-4DC6-9BB8-04031AAABAB8}"/>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173444" y="1911926"/>
            <a:ext cx="6816437" cy="4260273"/>
          </a:xfrm>
          <a:prstGeom prst="rect">
            <a:avLst/>
          </a:prstGeom>
        </p:spPr>
      </p:pic>
      <p:sp>
        <p:nvSpPr>
          <p:cNvPr id="6" name="TextBox 5">
            <a:extLst>
              <a:ext uri="{FF2B5EF4-FFF2-40B4-BE49-F238E27FC236}">
                <a16:creationId xmlns:a16="http://schemas.microsoft.com/office/drawing/2014/main" id="{3FAFE79C-47B0-46C3-961E-BBEF1524A15F}"/>
              </a:ext>
            </a:extLst>
          </p:cNvPr>
          <p:cNvSpPr txBox="1"/>
          <p:nvPr/>
        </p:nvSpPr>
        <p:spPr>
          <a:xfrm>
            <a:off x="8229598" y="6379443"/>
            <a:ext cx="3760283"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900">
                <a:hlinkClick r:id="rId4" tooltip="https://phdsandpigtails.com/2013/02/14/ron-swanson-feminist-be-my-valentine/"/>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205759155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1F7DA9-384B-2B4E-BE47-B893DA74D403}"/>
              </a:ext>
            </a:extLst>
          </p:cNvPr>
          <p:cNvSpPr>
            <a:spLocks noGrp="1"/>
          </p:cNvSpPr>
          <p:nvPr>
            <p:ph type="ftr" sz="quarter" idx="3"/>
          </p:nvPr>
        </p:nvSpPr>
        <p:spPr/>
        <p:txBody>
          <a:bodyPr/>
          <a:lstStyle/>
          <a:p>
            <a:fld id="{4FA0DBC6-734D-3343-96CB-7415BB7FDCF1}" type="slidenum">
              <a:rPr lang="en-US" smtClean="0"/>
              <a:pPr/>
              <a:t>26</a:t>
            </a:fld>
            <a:endParaRPr lang="en-US" dirty="0"/>
          </a:p>
        </p:txBody>
      </p:sp>
      <p:sp>
        <p:nvSpPr>
          <p:cNvPr id="6" name="Google Shape;119;p19">
            <a:extLst>
              <a:ext uri="{FF2B5EF4-FFF2-40B4-BE49-F238E27FC236}">
                <a16:creationId xmlns:a16="http://schemas.microsoft.com/office/drawing/2014/main" id="{25BC87F5-EC14-1E42-A6E9-90E2759C0F29}"/>
              </a:ext>
            </a:extLst>
          </p:cNvPr>
          <p:cNvSpPr txBox="1"/>
          <p:nvPr/>
        </p:nvSpPr>
        <p:spPr>
          <a:xfrm>
            <a:off x="615983" y="2823539"/>
            <a:ext cx="6869732" cy="33633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0469" tIns="80469" rIns="80469" bIns="80469">
            <a:spAutoFit/>
          </a:bodyPr>
          <a:lstStyle>
            <a:lvl1pPr algn="l" defTabSz="1613647">
              <a:defRPr sz="3600" b="0">
                <a:solidFill>
                  <a:srgbClr val="04295A"/>
                </a:solidFill>
                <a:latin typeface="Eurostile"/>
                <a:ea typeface="Eurostile"/>
                <a:cs typeface="Eurostile"/>
                <a:sym typeface="Eurostile"/>
              </a:defRPr>
            </a:lvl1pPr>
          </a:lstStyle>
          <a:p>
            <a:pPr algn="ctr"/>
            <a:r>
              <a:rPr lang="en-US" sz="2800" dirty="0">
                <a:solidFill>
                  <a:schemeClr val="bg1"/>
                </a:solidFill>
                <a:latin typeface="Arial Regular"/>
              </a:rPr>
              <a:t>The end?</a:t>
            </a:r>
          </a:p>
          <a:p>
            <a:pPr algn="ctr"/>
            <a:endParaRPr lang="en-US" sz="2800" dirty="0">
              <a:solidFill>
                <a:schemeClr val="bg1"/>
              </a:solidFill>
              <a:latin typeface="Arial Regular"/>
            </a:endParaRPr>
          </a:p>
          <a:p>
            <a:pPr algn="ctr"/>
            <a:r>
              <a:rPr lang="en-US" sz="2800" dirty="0">
                <a:solidFill>
                  <a:schemeClr val="bg1"/>
                </a:solidFill>
                <a:latin typeface="Arial Regular"/>
              </a:rPr>
              <a:t>Questions, please.</a:t>
            </a:r>
          </a:p>
          <a:p>
            <a:pPr algn="ctr"/>
            <a:r>
              <a:rPr lang="en-US" sz="2800" dirty="0">
                <a:solidFill>
                  <a:schemeClr val="bg1"/>
                </a:solidFill>
                <a:latin typeface="Arial Regular"/>
              </a:rPr>
              <a:t> </a:t>
            </a:r>
          </a:p>
          <a:p>
            <a:pPr algn="ctr"/>
            <a:r>
              <a:rPr lang="en-US" sz="1600" dirty="0">
                <a:solidFill>
                  <a:srgbClr val="80CBCD"/>
                </a:solidFill>
                <a:latin typeface="Arial Regular"/>
              </a:rPr>
              <a:t>Thanks for sitting through my sales seminar. I accept Venmo.*</a:t>
            </a:r>
          </a:p>
          <a:p>
            <a:pPr algn="ctr"/>
            <a:r>
              <a:rPr lang="en-US" sz="1600" dirty="0">
                <a:solidFill>
                  <a:srgbClr val="80CBCD"/>
                </a:solidFill>
                <a:latin typeface="Arial Regular"/>
              </a:rPr>
              <a:t>@</a:t>
            </a:r>
            <a:r>
              <a:rPr lang="en-US" sz="1600" dirty="0" err="1">
                <a:solidFill>
                  <a:srgbClr val="80CBCD"/>
                </a:solidFill>
                <a:latin typeface="Arial Regular"/>
              </a:rPr>
              <a:t>benjaminrempe</a:t>
            </a:r>
            <a:r>
              <a:rPr lang="en-US" sz="1600" dirty="0">
                <a:solidFill>
                  <a:srgbClr val="80CBCD"/>
                </a:solidFill>
                <a:latin typeface="Arial Regular"/>
              </a:rPr>
              <a:t> </a:t>
            </a:r>
          </a:p>
          <a:p>
            <a:pPr algn="ctr"/>
            <a:endParaRPr lang="en-US" sz="1600" dirty="0">
              <a:solidFill>
                <a:srgbClr val="80CBCD"/>
              </a:solidFill>
              <a:latin typeface="Arial Regular"/>
            </a:endParaRPr>
          </a:p>
          <a:p>
            <a:pPr algn="ctr"/>
            <a:r>
              <a:rPr lang="en-US" sz="1600" dirty="0">
                <a:solidFill>
                  <a:srgbClr val="80CBCD"/>
                </a:solidFill>
                <a:latin typeface="Arial Regular"/>
              </a:rPr>
              <a:t>*I don’t really accept Venmo, but that </a:t>
            </a:r>
            <a:r>
              <a:rPr lang="en-US" sz="1600" i="1" dirty="0">
                <a:solidFill>
                  <a:srgbClr val="80CBCD"/>
                </a:solidFill>
                <a:latin typeface="Arial Regular"/>
              </a:rPr>
              <a:t>is</a:t>
            </a:r>
            <a:r>
              <a:rPr lang="en-US" sz="1600" dirty="0">
                <a:solidFill>
                  <a:srgbClr val="80CBCD"/>
                </a:solidFill>
                <a:latin typeface="Arial Regular"/>
              </a:rPr>
              <a:t> my very inactive twitter handle.</a:t>
            </a:r>
          </a:p>
          <a:p>
            <a:pPr algn="ctr"/>
            <a:endParaRPr lang="en-US" sz="1600" dirty="0">
              <a:solidFill>
                <a:srgbClr val="80CBCD"/>
              </a:solidFill>
              <a:latin typeface="Arial Regular"/>
            </a:endParaRPr>
          </a:p>
          <a:p>
            <a:pPr algn="ctr"/>
            <a:r>
              <a:rPr lang="en-US" sz="1600" dirty="0">
                <a:solidFill>
                  <a:srgbClr val="80CBCD"/>
                </a:solidFill>
                <a:latin typeface="Arial Regular"/>
              </a:rPr>
              <a:t>Also, find me on LinkedIn: https://www.linkedin.com/in/benrempe/</a:t>
            </a:r>
            <a:endParaRPr sz="1600" dirty="0">
              <a:solidFill>
                <a:schemeClr val="bg1"/>
              </a:solidFill>
              <a:latin typeface="Arial Regular"/>
            </a:endParaRPr>
          </a:p>
        </p:txBody>
      </p:sp>
      <p:pic>
        <p:nvPicPr>
          <p:cNvPr id="3" name="Picture 2" descr="OMG O Fox">
            <a:extLst>
              <a:ext uri="{FF2B5EF4-FFF2-40B4-BE49-F238E27FC236}">
                <a16:creationId xmlns:a16="http://schemas.microsoft.com/office/drawing/2014/main" id="{A6413588-D06A-428F-9971-3CE76F015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3916" y="365640"/>
            <a:ext cx="2561618" cy="2561618"/>
          </a:xfrm>
          <a:prstGeom prst="rect">
            <a:avLst/>
          </a:prstGeom>
        </p:spPr>
      </p:pic>
      <p:pic>
        <p:nvPicPr>
          <p:cNvPr id="1026" name="Picture 2" descr="Orchard Place Logo">
            <a:extLst>
              <a:ext uri="{FF2B5EF4-FFF2-40B4-BE49-F238E27FC236}">
                <a16:creationId xmlns:a16="http://schemas.microsoft.com/office/drawing/2014/main" id="{8C8F6EE7-D9DA-420E-81B0-F7D0312333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9487" y="1213572"/>
            <a:ext cx="3273555" cy="2007610"/>
          </a:xfrm>
          <a:prstGeom prst="rect">
            <a:avLst/>
          </a:prstGeom>
          <a:noFill/>
        </p:spPr>
      </p:pic>
      <p:sp>
        <p:nvSpPr>
          <p:cNvPr id="2" name="TextBox 1">
            <a:extLst>
              <a:ext uri="{FF2B5EF4-FFF2-40B4-BE49-F238E27FC236}">
                <a16:creationId xmlns:a16="http://schemas.microsoft.com/office/drawing/2014/main" id="{D6A33D22-F35B-45A0-BC28-9E64066B0BEC}"/>
              </a:ext>
            </a:extLst>
          </p:cNvPr>
          <p:cNvSpPr txBox="1"/>
          <p:nvPr/>
        </p:nvSpPr>
        <p:spPr>
          <a:xfrm>
            <a:off x="6850921" y="3221182"/>
            <a:ext cx="463434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en-US" sz="2000" dirty="0">
                <a:solidFill>
                  <a:srgbClr val="D8F811"/>
                </a:solidFill>
                <a:hlinkClick r:id="rId5">
                  <a:extLst>
                    <a:ext uri="{A12FA001-AC4F-418D-AE19-62706E023703}">
                      <ahyp:hlinkClr xmlns:ahyp="http://schemas.microsoft.com/office/drawing/2018/hyperlinkcolor" val="tx"/>
                    </a:ext>
                  </a:extLst>
                </a:hlinkClick>
              </a:rPr>
              <a:t>www.orchardplace.org/donation</a:t>
            </a:r>
            <a:endParaRPr kumimoji="0" lang="en-US" sz="2000" b="1" i="0" u="none" strike="noStrike" cap="none" spc="0" normalizeH="0" baseline="0" dirty="0">
              <a:ln>
                <a:noFill/>
              </a:ln>
              <a:solidFill>
                <a:srgbClr val="D8F811"/>
              </a:solidFill>
              <a:effectLst/>
              <a:uFillTx/>
              <a:sym typeface="Helvetica Neue"/>
            </a:endParaRPr>
          </a:p>
        </p:txBody>
      </p:sp>
    </p:spTree>
    <p:extLst>
      <p:ext uri="{BB962C8B-B14F-4D97-AF65-F5344CB8AC3E}">
        <p14:creationId xmlns:p14="http://schemas.microsoft.com/office/powerpoint/2010/main" val="316230322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1F7DA9-384B-2B4E-BE47-B893DA74D403}"/>
              </a:ext>
            </a:extLst>
          </p:cNvPr>
          <p:cNvSpPr>
            <a:spLocks noGrp="1"/>
          </p:cNvSpPr>
          <p:nvPr>
            <p:ph type="ftr" sz="quarter" idx="3"/>
          </p:nvPr>
        </p:nvSpPr>
        <p:spPr/>
        <p:txBody>
          <a:bodyPr/>
          <a:lstStyle/>
          <a:p>
            <a:fld id="{4FA0DBC6-734D-3343-96CB-7415BB7FDCF1}" type="slidenum">
              <a:rPr lang="en-US" smtClean="0"/>
              <a:pPr/>
              <a:t>3</a:t>
            </a:fld>
            <a:endParaRPr lang="en-US" dirty="0"/>
          </a:p>
        </p:txBody>
      </p:sp>
      <p:sp>
        <p:nvSpPr>
          <p:cNvPr id="6" name="Google Shape;119;p19">
            <a:extLst>
              <a:ext uri="{FF2B5EF4-FFF2-40B4-BE49-F238E27FC236}">
                <a16:creationId xmlns:a16="http://schemas.microsoft.com/office/drawing/2014/main" id="{25BC87F5-EC14-1E42-A6E9-90E2759C0F29}"/>
              </a:ext>
            </a:extLst>
          </p:cNvPr>
          <p:cNvSpPr txBox="1"/>
          <p:nvPr/>
        </p:nvSpPr>
        <p:spPr>
          <a:xfrm>
            <a:off x="630195" y="2310920"/>
            <a:ext cx="6869732" cy="2378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0469" tIns="80469" rIns="80469" bIns="80469">
            <a:spAutoFit/>
          </a:bodyPr>
          <a:lstStyle>
            <a:lvl1pPr algn="l" defTabSz="1613647">
              <a:defRPr sz="3600" b="0">
                <a:solidFill>
                  <a:srgbClr val="04295A"/>
                </a:solidFill>
                <a:latin typeface="Eurostile"/>
                <a:ea typeface="Eurostile"/>
                <a:cs typeface="Eurostile"/>
                <a:sym typeface="Eurostile"/>
              </a:defRPr>
            </a:lvl1pPr>
          </a:lstStyle>
          <a:p>
            <a:pPr algn="ctr"/>
            <a:r>
              <a:rPr lang="en-US" dirty="0" err="1">
                <a:solidFill>
                  <a:srgbClr val="80CBCD"/>
                </a:solidFill>
                <a:latin typeface="Arial Regular"/>
              </a:rPr>
              <a:t>LenderClose</a:t>
            </a:r>
            <a:endParaRPr lang="en-US" dirty="0">
              <a:solidFill>
                <a:srgbClr val="80CBCD"/>
              </a:solidFill>
              <a:latin typeface="Arial Regular"/>
            </a:endParaRPr>
          </a:p>
          <a:p>
            <a:pPr algn="ctr"/>
            <a:endParaRPr lang="en-US" sz="1800" dirty="0">
              <a:solidFill>
                <a:schemeClr val="bg1"/>
              </a:solidFill>
              <a:latin typeface="Arial Regular"/>
            </a:endParaRPr>
          </a:p>
          <a:p>
            <a:pPr algn="ctr"/>
            <a:r>
              <a:rPr lang="en-US" sz="1800" dirty="0" err="1">
                <a:solidFill>
                  <a:schemeClr val="bg1"/>
                </a:solidFill>
                <a:latin typeface="Arial Regular"/>
              </a:rPr>
              <a:t>LenderClose</a:t>
            </a:r>
            <a:r>
              <a:rPr lang="en-US" sz="1800" dirty="0">
                <a:solidFill>
                  <a:schemeClr val="bg1"/>
                </a:solidFill>
                <a:latin typeface="Arial Regular"/>
              </a:rPr>
              <a:t> empowers credit unions and community banks by equipping mortgage and home equity originators with workflows and solutions required to provide efficiencies and shorten the lending cycle through meaningful integrations.</a:t>
            </a:r>
          </a:p>
          <a:p>
            <a:pPr algn="ctr"/>
            <a:endParaRPr sz="1800" dirty="0">
              <a:solidFill>
                <a:schemeClr val="bg1"/>
              </a:solidFill>
              <a:latin typeface="Arial Regular"/>
            </a:endParaRPr>
          </a:p>
        </p:txBody>
      </p:sp>
    </p:spTree>
    <p:extLst>
      <p:ext uri="{BB962C8B-B14F-4D97-AF65-F5344CB8AC3E}">
        <p14:creationId xmlns:p14="http://schemas.microsoft.com/office/powerpoint/2010/main" val="54670101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313038" y="365126"/>
            <a:ext cx="11121600" cy="589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0CBCD"/>
              </a:buClr>
              <a:buSzPts val="3600"/>
              <a:buFont typeface="Arial"/>
              <a:buNone/>
            </a:pPr>
            <a:r>
              <a:rPr lang="en-US"/>
              <a:t>What is LenderClose?</a:t>
            </a:r>
            <a:endParaRPr/>
          </a:p>
        </p:txBody>
      </p:sp>
      <p:pic>
        <p:nvPicPr>
          <p:cNvPr id="57" name="Google Shape;57;p10"/>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6908475" y="1328372"/>
            <a:ext cx="4607875" cy="5137025"/>
          </a:xfrm>
          <a:prstGeom prst="rect">
            <a:avLst/>
          </a:prstGeom>
          <a:noFill/>
          <a:ln>
            <a:noFill/>
          </a:ln>
        </p:spPr>
      </p:pic>
      <p:sp>
        <p:nvSpPr>
          <p:cNvPr id="58" name="Google Shape;58;p10"/>
          <p:cNvSpPr/>
          <p:nvPr/>
        </p:nvSpPr>
        <p:spPr>
          <a:xfrm>
            <a:off x="554574" y="2804089"/>
            <a:ext cx="2254392" cy="2118096"/>
          </a:xfrm>
          <a:custGeom>
            <a:avLst/>
            <a:gdLst/>
            <a:ahLst/>
            <a:cxnLst/>
            <a:rect l="l" t="t" r="r" b="b"/>
            <a:pathLst>
              <a:path w="21600" h="21600" extrusionOk="0">
                <a:moveTo>
                  <a:pt x="0" y="10800"/>
                </a:moveTo>
                <a:lnTo>
                  <a:pt x="10800" y="21600"/>
                </a:lnTo>
                <a:lnTo>
                  <a:pt x="21600" y="10800"/>
                </a:lnTo>
                <a:lnTo>
                  <a:pt x="10800" y="0"/>
                </a:lnTo>
                <a:close/>
              </a:path>
            </a:pathLst>
          </a:custGeom>
          <a:solidFill>
            <a:srgbClr val="D9EAF3"/>
          </a:solidFill>
          <a:ln>
            <a:noFill/>
          </a:ln>
          <a:effectLst>
            <a:outerShdw blurRad="200025" dist="38100" dir="4740000" algn="bl" rotWithShape="0">
              <a:srgbClr val="000000">
                <a:alpha val="5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r>
              <a:rPr lang="en-US" sz="2000" b="1">
                <a:solidFill>
                  <a:srgbClr val="5E5E5E"/>
                </a:solidFill>
                <a:latin typeface="Helvetica Neue"/>
                <a:ea typeface="Helvetica Neue"/>
                <a:cs typeface="Helvetica Neue"/>
                <a:sym typeface="Helvetica Neue"/>
              </a:rPr>
              <a:t>Speed</a:t>
            </a:r>
            <a:endParaRPr sz="2000" b="1" i="0" u="none" strike="noStrike" cap="none">
              <a:solidFill>
                <a:srgbClr val="5E5E5E"/>
              </a:solidFill>
              <a:latin typeface="Helvetica Neue"/>
              <a:ea typeface="Helvetica Neue"/>
              <a:cs typeface="Helvetica Neue"/>
              <a:sym typeface="Helvetica Neue"/>
            </a:endParaRPr>
          </a:p>
        </p:txBody>
      </p:sp>
      <p:sp>
        <p:nvSpPr>
          <p:cNvPr id="59" name="Google Shape;59;p10"/>
          <p:cNvSpPr/>
          <p:nvPr/>
        </p:nvSpPr>
        <p:spPr>
          <a:xfrm>
            <a:off x="2379799" y="2804089"/>
            <a:ext cx="2254392" cy="2118096"/>
          </a:xfrm>
          <a:custGeom>
            <a:avLst/>
            <a:gdLst/>
            <a:ahLst/>
            <a:cxnLst/>
            <a:rect l="l" t="t" r="r" b="b"/>
            <a:pathLst>
              <a:path w="21600" h="21600" extrusionOk="0">
                <a:moveTo>
                  <a:pt x="0" y="10800"/>
                </a:moveTo>
                <a:lnTo>
                  <a:pt x="10800" y="21600"/>
                </a:lnTo>
                <a:lnTo>
                  <a:pt x="21600" y="10800"/>
                </a:lnTo>
                <a:lnTo>
                  <a:pt x="10800" y="0"/>
                </a:lnTo>
                <a:close/>
              </a:path>
            </a:pathLst>
          </a:custGeom>
          <a:solidFill>
            <a:srgbClr val="D9EAF3"/>
          </a:solidFill>
          <a:ln>
            <a:noFill/>
          </a:ln>
          <a:effectLst>
            <a:outerShdw blurRad="200025" dist="38100" dir="4740000" algn="bl" rotWithShape="0">
              <a:srgbClr val="000000">
                <a:alpha val="5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r>
              <a:rPr lang="en-US" sz="2000" b="1">
                <a:solidFill>
                  <a:srgbClr val="5E5E5E"/>
                </a:solidFill>
                <a:latin typeface="Helvetica Neue"/>
                <a:ea typeface="Helvetica Neue"/>
                <a:cs typeface="Helvetica Neue"/>
                <a:sym typeface="Helvetica Neue"/>
              </a:rPr>
              <a:t>Efficiency</a:t>
            </a:r>
            <a:endParaRPr sz="2000" b="1" i="0" u="none" strike="noStrike" cap="none">
              <a:solidFill>
                <a:srgbClr val="5E5E5E"/>
              </a:solidFill>
              <a:latin typeface="Helvetica Neue"/>
              <a:ea typeface="Helvetica Neue"/>
              <a:cs typeface="Helvetica Neue"/>
              <a:sym typeface="Helvetica Neue"/>
            </a:endParaRPr>
          </a:p>
        </p:txBody>
      </p:sp>
      <p:sp>
        <p:nvSpPr>
          <p:cNvPr id="60" name="Google Shape;60;p10"/>
          <p:cNvSpPr/>
          <p:nvPr/>
        </p:nvSpPr>
        <p:spPr>
          <a:xfrm>
            <a:off x="4263549" y="2804089"/>
            <a:ext cx="2254392" cy="2118096"/>
          </a:xfrm>
          <a:custGeom>
            <a:avLst/>
            <a:gdLst/>
            <a:ahLst/>
            <a:cxnLst/>
            <a:rect l="l" t="t" r="r" b="b"/>
            <a:pathLst>
              <a:path w="21600" h="21600" extrusionOk="0">
                <a:moveTo>
                  <a:pt x="0" y="10800"/>
                </a:moveTo>
                <a:lnTo>
                  <a:pt x="10800" y="21600"/>
                </a:lnTo>
                <a:lnTo>
                  <a:pt x="21600" y="10800"/>
                </a:lnTo>
                <a:lnTo>
                  <a:pt x="10800" y="0"/>
                </a:lnTo>
                <a:close/>
              </a:path>
            </a:pathLst>
          </a:custGeom>
          <a:solidFill>
            <a:srgbClr val="D9EAF3"/>
          </a:solidFill>
          <a:ln>
            <a:noFill/>
          </a:ln>
          <a:effectLst>
            <a:outerShdw blurRad="200025" dist="38100" dir="4740000" algn="bl" rotWithShape="0">
              <a:srgbClr val="000000">
                <a:alpha val="5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r>
              <a:rPr lang="en-US" sz="2000" b="1">
                <a:solidFill>
                  <a:srgbClr val="5E5E5E"/>
                </a:solidFill>
                <a:latin typeface="Helvetica Neue"/>
                <a:ea typeface="Helvetica Neue"/>
                <a:cs typeface="Helvetica Neue"/>
                <a:sym typeface="Helvetica Neue"/>
              </a:rPr>
              <a:t>Borrower</a:t>
            </a:r>
            <a:br>
              <a:rPr lang="en-US" sz="2000" b="1">
                <a:solidFill>
                  <a:srgbClr val="5E5E5E"/>
                </a:solidFill>
                <a:latin typeface="Helvetica Neue"/>
                <a:ea typeface="Helvetica Neue"/>
                <a:cs typeface="Helvetica Neue"/>
                <a:sym typeface="Helvetica Neue"/>
              </a:rPr>
            </a:br>
            <a:r>
              <a:rPr lang="en-US" sz="2000" b="1">
                <a:solidFill>
                  <a:srgbClr val="5E5E5E"/>
                </a:solidFill>
                <a:latin typeface="Helvetica Neue"/>
                <a:ea typeface="Helvetica Neue"/>
                <a:cs typeface="Helvetica Neue"/>
                <a:sym typeface="Helvetica Neue"/>
              </a:rPr>
              <a:t>Experience</a:t>
            </a:r>
            <a:endParaRPr sz="2000" b="1" i="0" u="none" strike="noStrike" cap="none">
              <a:solidFill>
                <a:srgbClr val="5E5E5E"/>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88786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313038" y="365126"/>
            <a:ext cx="11121600" cy="589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0CBCD"/>
              </a:buClr>
              <a:buSzPts val="3600"/>
              <a:buFont typeface="Arial"/>
              <a:buNone/>
            </a:pPr>
            <a:r>
              <a:rPr lang="en-US" dirty="0" err="1"/>
              <a:t>LenderClose</a:t>
            </a:r>
            <a:r>
              <a:rPr lang="en-US" dirty="0"/>
              <a:t> Growth Pattern &amp; Projections</a:t>
            </a:r>
            <a:endParaRPr dirty="0"/>
          </a:p>
        </p:txBody>
      </p:sp>
      <p:pic>
        <p:nvPicPr>
          <p:cNvPr id="96" name="Google Shape;96;p14" title="Chart"/>
          <p:cNvPicPr preferRelativeResize="0"/>
          <p:nvPr/>
        </p:nvPicPr>
        <p:blipFill>
          <a:blip r:embed="rId3" cstate="screen">
            <a:alphaModFix amt="99000"/>
            <a:extLst>
              <a:ext uri="{28A0092B-C50C-407E-A947-70E740481C1C}">
                <a14:useLocalDpi xmlns:a14="http://schemas.microsoft.com/office/drawing/2010/main"/>
              </a:ext>
            </a:extLst>
          </a:blip>
          <a:stretch>
            <a:fillRect/>
          </a:stretch>
        </p:blipFill>
        <p:spPr>
          <a:xfrm>
            <a:off x="5901075" y="3154400"/>
            <a:ext cx="5907126" cy="3652575"/>
          </a:xfrm>
          <a:prstGeom prst="rect">
            <a:avLst/>
          </a:prstGeom>
          <a:noFill/>
          <a:ln>
            <a:noFill/>
          </a:ln>
        </p:spPr>
      </p:pic>
      <p:pic>
        <p:nvPicPr>
          <p:cNvPr id="97" name="Google Shape;97;p14"/>
          <p:cNvPicPr preferRelativeResize="0"/>
          <p:nvPr/>
        </p:nvPicPr>
        <p:blipFill>
          <a:blip r:embed="rId4">
            <a:alphaModFix/>
            <a:extLst>
              <a:ext uri="{28A0092B-C50C-407E-A947-70E740481C1C}">
                <a14:useLocalDpi xmlns:a14="http://schemas.microsoft.com/office/drawing/2010/main"/>
              </a:ext>
            </a:extLst>
          </a:blip>
          <a:stretch>
            <a:fillRect/>
          </a:stretch>
        </p:blipFill>
        <p:spPr>
          <a:xfrm>
            <a:off x="324276" y="1464801"/>
            <a:ext cx="5633224" cy="2925958"/>
          </a:xfrm>
          <a:prstGeom prst="rect">
            <a:avLst/>
          </a:prstGeom>
          <a:noFill/>
          <a:ln>
            <a:noFill/>
          </a:ln>
          <a:effectLst>
            <a:outerShdw blurRad="257175" dist="104775" dir="5220000" algn="bl" rotWithShape="0">
              <a:srgbClr val="000000">
                <a:alpha val="47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313038" y="365126"/>
            <a:ext cx="11121600" cy="589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0CBCD"/>
              </a:buClr>
              <a:buSzPts val="3600"/>
              <a:buFont typeface="Arial"/>
              <a:buNone/>
            </a:pPr>
            <a:r>
              <a:rPr lang="en-US" dirty="0" err="1"/>
              <a:t>LenderClose</a:t>
            </a:r>
            <a:r>
              <a:rPr lang="en-US" dirty="0"/>
              <a:t> RON technology</a:t>
            </a:r>
            <a:endParaRPr dirty="0"/>
          </a:p>
        </p:txBody>
      </p:sp>
      <p:pic>
        <p:nvPicPr>
          <p:cNvPr id="104" name="Google Shape;104;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62559" y="2889461"/>
            <a:ext cx="6935521" cy="3049324"/>
          </a:xfrm>
          <a:prstGeom prst="rect">
            <a:avLst/>
          </a:prstGeom>
          <a:noFill/>
          <a:ln>
            <a:noFill/>
          </a:ln>
          <a:effectLst>
            <a:outerShdw blurRad="314325" dist="152400" dir="3960000" algn="bl" rotWithShape="0">
              <a:srgbClr val="000000">
                <a:alpha val="50000"/>
              </a:srgbClr>
            </a:outerShdw>
          </a:effectLst>
        </p:spPr>
      </p:pic>
      <p:sp>
        <p:nvSpPr>
          <p:cNvPr id="105" name="Google Shape;105;p15"/>
          <p:cNvSpPr txBox="1">
            <a:spLocks noGrp="1"/>
          </p:cNvSpPr>
          <p:nvPr>
            <p:ph type="body" idx="1"/>
          </p:nvPr>
        </p:nvSpPr>
        <p:spPr>
          <a:xfrm>
            <a:off x="313049" y="1402575"/>
            <a:ext cx="8911417" cy="131867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solidFill>
                  <a:srgbClr val="5E5E5E"/>
                </a:solidFill>
              </a:rPr>
              <a:t>Remote online notarization (RON): </a:t>
            </a:r>
            <a:r>
              <a:rPr lang="en-US" sz="2200" dirty="0" err="1">
                <a:solidFill>
                  <a:srgbClr val="5E5E5E"/>
                </a:solidFill>
              </a:rPr>
              <a:t>LenderClose</a:t>
            </a:r>
            <a:r>
              <a:rPr lang="en-US" sz="2200" dirty="0">
                <a:solidFill>
                  <a:srgbClr val="5E5E5E"/>
                </a:solidFill>
              </a:rPr>
              <a:t> makes history</a:t>
            </a:r>
            <a:endParaRPr sz="2200" dirty="0">
              <a:solidFill>
                <a:srgbClr val="5E5E5E"/>
              </a:solidFill>
            </a:endParaRPr>
          </a:p>
          <a:p>
            <a:pPr marL="457200" lvl="0" indent="-368300" algn="l" rtl="0">
              <a:lnSpc>
                <a:spcPct val="100000"/>
              </a:lnSpc>
              <a:spcBef>
                <a:spcPts val="0"/>
              </a:spcBef>
              <a:spcAft>
                <a:spcPts val="0"/>
              </a:spcAft>
              <a:buClr>
                <a:srgbClr val="5E5E5E"/>
              </a:buClr>
              <a:buSzPts val="2200"/>
              <a:buChar char="•"/>
            </a:pPr>
            <a:r>
              <a:rPr lang="en-US" sz="2200" dirty="0">
                <a:solidFill>
                  <a:srgbClr val="5E5E5E"/>
                </a:solidFill>
              </a:rPr>
              <a:t>First RON transaction in the history of Iowa </a:t>
            </a:r>
            <a:endParaRPr sz="2200" dirty="0">
              <a:solidFill>
                <a:srgbClr val="5E5E5E"/>
              </a:solidFill>
            </a:endParaRPr>
          </a:p>
          <a:p>
            <a:pPr marL="457200" lvl="0" indent="-368300" algn="l" rtl="0">
              <a:lnSpc>
                <a:spcPct val="100000"/>
              </a:lnSpc>
              <a:spcBef>
                <a:spcPts val="0"/>
              </a:spcBef>
              <a:spcAft>
                <a:spcPts val="0"/>
              </a:spcAft>
              <a:buClr>
                <a:srgbClr val="5E5E5E"/>
              </a:buClr>
              <a:buSzPts val="2200"/>
              <a:buChar char="•"/>
            </a:pPr>
            <a:r>
              <a:rPr lang="en-US" sz="2200" dirty="0">
                <a:solidFill>
                  <a:srgbClr val="5E5E5E"/>
                </a:solidFill>
              </a:rPr>
              <a:t>First mortgage closing via RON transaction in the state</a:t>
            </a:r>
            <a:endParaRPr sz="2200" dirty="0">
              <a:solidFill>
                <a:srgbClr val="5E5E5E"/>
              </a:solidFill>
            </a:endParaRPr>
          </a:p>
        </p:txBody>
      </p:sp>
    </p:spTree>
    <p:extLst>
      <p:ext uri="{BB962C8B-B14F-4D97-AF65-F5344CB8AC3E}">
        <p14:creationId xmlns:p14="http://schemas.microsoft.com/office/powerpoint/2010/main" val="3246032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313038" y="365126"/>
            <a:ext cx="11121600" cy="589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0CBCD"/>
              </a:buClr>
              <a:buSzPts val="3600"/>
              <a:buFont typeface="Arial"/>
              <a:buNone/>
            </a:pPr>
            <a:r>
              <a:rPr lang="en-US" dirty="0" err="1"/>
              <a:t>LenderClose</a:t>
            </a:r>
            <a:r>
              <a:rPr lang="en-US" dirty="0"/>
              <a:t> RON technology</a:t>
            </a:r>
            <a:endParaRPr dirty="0"/>
          </a:p>
        </p:txBody>
      </p:sp>
      <p:pic>
        <p:nvPicPr>
          <p:cNvPr id="3" name="Picture 2" descr="A group of people performing on a counter&#10;&#10;Description automatically generated">
            <a:extLst>
              <a:ext uri="{FF2B5EF4-FFF2-40B4-BE49-F238E27FC236}">
                <a16:creationId xmlns:a16="http://schemas.microsoft.com/office/drawing/2014/main" id="{21967B41-4681-4136-BB6C-E0B0BBF07106}"/>
              </a:ext>
            </a:extLst>
          </p:cNvPr>
          <p:cNvPicPr>
            <a:picLocks noChangeAspect="1"/>
          </p:cNvPicPr>
          <p:nvPr/>
        </p:nvPicPr>
        <p:blipFill rotWithShape="1">
          <a:blip r:embed="rId3">
            <a:extLst>
              <a:ext uri="{28A0092B-C50C-407E-A947-70E740481C1C}">
                <a14:useLocalDpi xmlns:a14="http://schemas.microsoft.com/office/drawing/2010/main" val="0"/>
              </a:ext>
            </a:extLst>
          </a:blip>
          <a:srcRect l="16074" t="13919" r="16123" b="30707"/>
          <a:stretch/>
        </p:blipFill>
        <p:spPr>
          <a:xfrm>
            <a:off x="1773382" y="1530258"/>
            <a:ext cx="6199909" cy="3797483"/>
          </a:xfrm>
          <a:prstGeom prst="rect">
            <a:avLst/>
          </a:prstGeom>
        </p:spPr>
      </p:pic>
    </p:spTree>
    <p:extLst>
      <p:ext uri="{BB962C8B-B14F-4D97-AF65-F5344CB8AC3E}">
        <p14:creationId xmlns:p14="http://schemas.microsoft.com/office/powerpoint/2010/main" val="2739741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313038" y="365126"/>
            <a:ext cx="11121600" cy="589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0CBCD"/>
              </a:buClr>
              <a:buSzPts val="3600"/>
              <a:buFont typeface="Arial"/>
              <a:buNone/>
            </a:pPr>
            <a:r>
              <a:rPr lang="en-US" dirty="0" err="1"/>
              <a:t>LenderClose</a:t>
            </a:r>
            <a:r>
              <a:rPr lang="en-US" dirty="0"/>
              <a:t> RON technology</a:t>
            </a:r>
            <a:endParaRPr dirty="0"/>
          </a:p>
        </p:txBody>
      </p:sp>
      <p:pic>
        <p:nvPicPr>
          <p:cNvPr id="1026" name="Picture 2" descr="First-RON-Transaction">
            <a:extLst>
              <a:ext uri="{FF2B5EF4-FFF2-40B4-BE49-F238E27FC236}">
                <a16:creationId xmlns:a16="http://schemas.microsoft.com/office/drawing/2014/main" id="{681A96CA-8FD0-4627-BE38-CA8E5A79BE82}"/>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13038" y="1344167"/>
            <a:ext cx="7463089" cy="442752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290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0D82314-DE94-1C4E-8EA2-474BC64A6F75}"/>
              </a:ext>
            </a:extLst>
          </p:cNvPr>
          <p:cNvSpPr>
            <a:spLocks noGrp="1"/>
          </p:cNvSpPr>
          <p:nvPr>
            <p:ph idx="1"/>
          </p:nvPr>
        </p:nvSpPr>
        <p:spPr>
          <a:xfrm>
            <a:off x="514447" y="1478131"/>
            <a:ext cx="4609782" cy="4351338"/>
          </a:xfrm>
        </p:spPr>
        <p:txBody>
          <a:bodyPr>
            <a:normAutofit/>
          </a:bodyPr>
          <a:lstStyle/>
          <a:p>
            <a:r>
              <a:rPr lang="en-US" sz="2400" dirty="0"/>
              <a:t>Hey, that’s me!</a:t>
            </a:r>
          </a:p>
          <a:p>
            <a:pPr lvl="2"/>
            <a:r>
              <a:rPr lang="en-US" dirty="0" err="1">
                <a:solidFill>
                  <a:srgbClr val="149447"/>
                </a:solidFill>
              </a:rPr>
              <a:t>LenderClose</a:t>
            </a:r>
            <a:r>
              <a:rPr lang="en-US" dirty="0">
                <a:solidFill>
                  <a:srgbClr val="149447"/>
                </a:solidFill>
              </a:rPr>
              <a:t> COO </a:t>
            </a:r>
          </a:p>
          <a:p>
            <a:pPr lvl="2"/>
            <a:r>
              <a:rPr lang="en-US" dirty="0">
                <a:solidFill>
                  <a:srgbClr val="149447"/>
                </a:solidFill>
              </a:rPr>
              <a:t>Sales and sales management entire career </a:t>
            </a:r>
          </a:p>
          <a:p>
            <a:pPr lvl="2"/>
            <a:r>
              <a:rPr lang="en-US" dirty="0">
                <a:solidFill>
                  <a:srgbClr val="149447"/>
                </a:solidFill>
              </a:rPr>
              <a:t>Mortgage, commercial and credit card lending</a:t>
            </a:r>
          </a:p>
          <a:p>
            <a:pPr lvl="2"/>
            <a:r>
              <a:rPr lang="en-US" dirty="0">
                <a:solidFill>
                  <a:srgbClr val="149447"/>
                </a:solidFill>
              </a:rPr>
              <a:t>At my core, I’m a lender</a:t>
            </a:r>
          </a:p>
        </p:txBody>
      </p:sp>
      <p:sp>
        <p:nvSpPr>
          <p:cNvPr id="3" name="Title 2">
            <a:extLst>
              <a:ext uri="{FF2B5EF4-FFF2-40B4-BE49-F238E27FC236}">
                <a16:creationId xmlns:a16="http://schemas.microsoft.com/office/drawing/2014/main" id="{0F4412FD-9AA9-054E-B0C3-EEC7C235D931}"/>
              </a:ext>
            </a:extLst>
          </p:cNvPr>
          <p:cNvSpPr>
            <a:spLocks noGrp="1"/>
          </p:cNvSpPr>
          <p:nvPr>
            <p:ph type="title"/>
          </p:nvPr>
        </p:nvSpPr>
        <p:spPr>
          <a:xfrm>
            <a:off x="520700" y="317635"/>
            <a:ext cx="11400289" cy="636958"/>
          </a:xfrm>
        </p:spPr>
        <p:txBody>
          <a:bodyPr>
            <a:noAutofit/>
          </a:bodyPr>
          <a:lstStyle/>
          <a:p>
            <a:r>
              <a:rPr lang="en-US" dirty="0" err="1"/>
              <a:t>LenderClose</a:t>
            </a:r>
            <a:endParaRPr lang="en-US" dirty="0"/>
          </a:p>
        </p:txBody>
      </p:sp>
      <p:sp>
        <p:nvSpPr>
          <p:cNvPr id="4" name="Footer Placeholder 3">
            <a:extLst>
              <a:ext uri="{FF2B5EF4-FFF2-40B4-BE49-F238E27FC236}">
                <a16:creationId xmlns:a16="http://schemas.microsoft.com/office/drawing/2014/main" id="{170ADC12-DBDA-BD42-A1F6-20F0BFC3E922}"/>
              </a:ext>
            </a:extLst>
          </p:cNvPr>
          <p:cNvSpPr>
            <a:spLocks noGrp="1"/>
          </p:cNvSpPr>
          <p:nvPr>
            <p:ph type="ftr" sz="quarter" idx="3"/>
          </p:nvPr>
        </p:nvSpPr>
        <p:spPr/>
        <p:txBody>
          <a:bodyPr/>
          <a:lstStyle/>
          <a:p>
            <a:fld id="{CA20C629-3DF7-C045-91A2-72A20509DD27}" type="slidenum">
              <a:rPr lang="en-US" smtClean="0"/>
              <a:pPr/>
              <a:t>9</a:t>
            </a:fld>
            <a:endParaRPr lang="en-US" dirty="0"/>
          </a:p>
        </p:txBody>
      </p:sp>
      <p:pic>
        <p:nvPicPr>
          <p:cNvPr id="2" name="Picture 1">
            <a:extLst>
              <a:ext uri="{FF2B5EF4-FFF2-40B4-BE49-F238E27FC236}">
                <a16:creationId xmlns:a16="http://schemas.microsoft.com/office/drawing/2014/main" id="{150B90D0-E2BB-4026-83B0-50941E625D2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84476" y="1478131"/>
            <a:ext cx="3091916" cy="4050545"/>
          </a:xfrm>
          <a:prstGeom prst="rect">
            <a:avLst/>
          </a:prstGeom>
        </p:spPr>
      </p:pic>
    </p:spTree>
    <p:extLst>
      <p:ext uri="{BB962C8B-B14F-4D97-AF65-F5344CB8AC3E}">
        <p14:creationId xmlns:p14="http://schemas.microsoft.com/office/powerpoint/2010/main" val="465943299"/>
      </p:ext>
    </p:extLst>
  </p:cSld>
  <p:clrMapOvr>
    <a:masterClrMapping/>
  </p:clrMapOvr>
  <p:transition spd="med"/>
</p:sld>
</file>

<file path=ppt/theme/theme1.xml><?xml version="1.0" encoding="utf-8"?>
<a:theme xmlns:a="http://schemas.openxmlformats.org/drawingml/2006/main" name="Master">
  <a:themeElements>
    <a:clrScheme name="LenderClose 3">
      <a:dk1>
        <a:srgbClr val="5E5E5E"/>
      </a:dk1>
      <a:lt1>
        <a:srgbClr val="FFFFFF"/>
      </a:lt1>
      <a:dk2>
        <a:srgbClr val="5E5E5E"/>
      </a:dk2>
      <a:lt2>
        <a:srgbClr val="D5D5D5"/>
      </a:lt2>
      <a:accent1>
        <a:srgbClr val="0073AE"/>
      </a:accent1>
      <a:accent2>
        <a:srgbClr val="80CBCD"/>
      </a:accent2>
      <a:accent3>
        <a:srgbClr val="129347"/>
      </a:accent3>
      <a:accent4>
        <a:srgbClr val="406F34"/>
      </a:accent4>
      <a:accent5>
        <a:srgbClr val="F3C337"/>
      </a:accent5>
      <a:accent6>
        <a:srgbClr val="C0548D"/>
      </a:accent6>
      <a:hlink>
        <a:srgbClr val="0B6CA7"/>
      </a:hlink>
      <a:folHlink>
        <a:srgbClr val="00456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4067</TotalTime>
  <Words>840</Words>
  <Application>Microsoft Office PowerPoint</Application>
  <PresentationFormat>Custom</PresentationFormat>
  <Paragraphs>157</Paragraphs>
  <Slides>26</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Arial Regular</vt:lpstr>
      <vt:lpstr>Helvetica Neue</vt:lpstr>
      <vt:lpstr>Master</vt:lpstr>
      <vt:lpstr>Managing Remote Sales Team: Keep things on track during the pandemic</vt:lpstr>
      <vt:lpstr>Agenda</vt:lpstr>
      <vt:lpstr>PowerPoint Presentation</vt:lpstr>
      <vt:lpstr>What is LenderClose?</vt:lpstr>
      <vt:lpstr>LenderClose Growth Pattern &amp; Projections</vt:lpstr>
      <vt:lpstr>LenderClose RON technology</vt:lpstr>
      <vt:lpstr>LenderClose RON technology</vt:lpstr>
      <vt:lpstr>LenderClose RON technology</vt:lpstr>
      <vt:lpstr>LenderClose</vt:lpstr>
      <vt:lpstr>PowerPoint Presentation</vt:lpstr>
      <vt:lpstr>Sales Philosophy #1</vt:lpstr>
      <vt:lpstr>Sales Philosophy #2</vt:lpstr>
      <vt:lpstr>Sales Philosophy #3</vt:lpstr>
      <vt:lpstr>Sales Philosophy #3</vt:lpstr>
      <vt:lpstr>PowerPoint Presentation</vt:lpstr>
      <vt:lpstr>Timeline</vt:lpstr>
      <vt:lpstr>Some things have changed</vt:lpstr>
      <vt:lpstr>Some things have not changed</vt:lpstr>
      <vt:lpstr>PowerPoint Presentation</vt:lpstr>
      <vt:lpstr>Acquisition Tools</vt:lpstr>
      <vt:lpstr>Account Management Tools</vt:lpstr>
      <vt:lpstr>Account Management Tools</vt:lpstr>
      <vt:lpstr>Account Management Tools</vt:lpstr>
      <vt:lpstr>PowerPoint Presentation</vt:lpstr>
      <vt:lpstr>Super Sendoff!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Rempe</dc:creator>
  <cp:lastModifiedBy>Benjamin Rempe</cp:lastModifiedBy>
  <cp:revision>67</cp:revision>
  <dcterms:modified xsi:type="dcterms:W3CDTF">2020-05-04T13:42:18Z</dcterms:modified>
</cp:coreProperties>
</file>